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schemas.openxmlformats.org/officeDocument/2006/relationships/slide" Target="slides/slide110.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f42aec81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bf42aec81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e14e7b2313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1e14e7b231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e14e7b2313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1e14e7b231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e14e7b2313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1e14e7b2313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e14e7b2313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g1e14e7b2313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Just use promoter or inhibitors instead of using neither. Use balanced amount of each. Tune hyperparameters after. Balance neither class as well. Take random sentences on a molecule level vs taking random sentences just based on proportion to have test set balanced with training set. Depends on what our goals are. </a:t>
            </a:r>
            <a:endParaRPr/>
          </a:p>
        </p:txBody>
      </p:sp>
      <p:sp>
        <p:nvSpPr>
          <p:cNvPr id="905" name="Google Shape;905;g1e14e7b2313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e14e7b2313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g1e14e7b2313_0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Just use promoter or inhibitors instead of using neither. Use balanced amount of each. Tune hyperparameters after. Balance neither class as well. Take random sentences on a molecule level vs taking random sentences just based on proportion to have test set balanced with training set. Depends on what our goals are. </a:t>
            </a:r>
            <a:endParaRPr/>
          </a:p>
        </p:txBody>
      </p:sp>
      <p:sp>
        <p:nvSpPr>
          <p:cNvPr id="912" name="Google Shape;912;g1e14e7b2313_0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e14e7b2313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g1e14e7b2313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Just use promoter or inhibitors instead of using neither. Use balanced amount of each. Tune hyperparameters after. Balance neither class as well. Take random sentences on a molecule level vs taking random sentences just based on proportion to have test set balanced with training set. Depends on what our goals are. </a:t>
            </a:r>
            <a:endParaRPr/>
          </a:p>
        </p:txBody>
      </p:sp>
      <p:sp>
        <p:nvSpPr>
          <p:cNvPr id="919" name="Google Shape;919;g1e14e7b2313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e14e7b2313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g1e14e7b2313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Just use promoter or inhibitors instead of using neither. Use balanced amount of each. Tune hyperparameters after. Balance neither class as well. Take random sentences on a molecule level vs taking random sentences just based on proportion to have test set balanced with training set. Depends on what our goals are. </a:t>
            </a:r>
            <a:endParaRPr/>
          </a:p>
        </p:txBody>
      </p:sp>
      <p:sp>
        <p:nvSpPr>
          <p:cNvPr id="927" name="Google Shape;927;g1e14e7b2313_0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e14e7b2313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g1e14e7b2313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Now go to slide 28 </a:t>
            </a:r>
            <a:endParaRPr/>
          </a:p>
        </p:txBody>
      </p:sp>
      <p:sp>
        <p:nvSpPr>
          <p:cNvPr id="936" name="Google Shape;936;g1e14e7b2313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dbfcabba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dbfcabba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Human Raters have to agree. Why is there little research into that molecule? Use confidence instead(how skewed) instead of total sentences found.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dbfcabba9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dbfcabba9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Human Raters have to agree. Why is there little research into that molecule? Use confidence instead(how skewed) instead of total sentences found.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f42aec81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f42aec81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dbfcabba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dbfcabba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Human Raters have to agree. Why is there little research into that molecule? Use confidence instead(how skewed) instead of total sentences found.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bf42aec81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bf42aec81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d9d839cc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d9d839cc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d9d839cc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d9d839cc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d9d839ccc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d9d839ccc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f42aec81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f42aec81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f42aec81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bf42aec81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f42aec81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bf42aec81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f42aec81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f42aec81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bf42aec81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bf42aec81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f42aec81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f42aec81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bf42aec81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bf42aec81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bf42aec81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bf42aec81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f42aec81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f42aec81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f42aec81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bf42aec81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bf42aec81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bf42aec81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bf42aec81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bf42aec81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192e71d0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c192e71d0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14e7b231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14e7b231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https://colab.research.google.com/drive/1pRvVyWYCXGFAOwmiw48mk2Dm7p_hwQ0l#scrollTo=H3YaPueZfOaS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14e7b231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14e7b231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bf42aec81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bf42aec81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14e7b231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14e7b231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14e7b231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14e7b231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https://colab.research.google.com/drive/1pRvVyWYCXGFAOwmiw48mk2Dm7p_hwQ0l#scrollTo=H3YaPueZfOaS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da32ae62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da32ae62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da32ae62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da32ae62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da32ae62f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da32ae62f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Word2Vec Model looks pretty robust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da32ae62f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da32ae62f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da32ae62f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da32ae62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dbfaa76d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dbfaa76d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dbfaa76d8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dbfaa76d8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da32ae62f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da32ae62f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bf42aec81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bf42aec81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da32ae62f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da32ae62f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da32ae62f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da32ae62f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da32ae62f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da32ae62f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da32ae62f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da32ae62f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da32ae62f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da32ae62f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da32ae62f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da32ae62f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da32ae62f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da32ae62f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da32ae62f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a32ae62f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da32ae62f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da32ae62f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da32ae62f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da32ae62f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bf42aec81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bf42aec81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da32ae62f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da32ae62f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da32ae62f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da32ae62f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da32ae62f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da32ae62f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da32ae62f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da32ae62f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da32ae62f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da32ae62f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Notice how top 3 molecules are the same for all 3</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da32ae62f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da32ae62f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a32ae62f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da32ae62f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da32ae62f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da32ae62f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da32ae62f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da32ae62f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dbfcabba9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dbfcabba9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bf42aec8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bf42aec8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dbfcabba9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dbfcabba9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dbfcabba9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dbfcabba9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Amp - promoter,</a:t>
            </a:r>
            <a:r>
              <a:rPr lang="en"/>
              <a:t> </a:t>
            </a:r>
            <a:r>
              <a:rPr b="1" lang="en"/>
              <a:t>rock2 is inhibitor, </a:t>
            </a:r>
            <a:r>
              <a:rPr lang="en"/>
              <a:t>akt - promoter, </a:t>
            </a:r>
            <a:r>
              <a:rPr i="1" lang="en"/>
              <a:t>map1b - promoter</a:t>
            </a:r>
            <a:endParaRPr i="1"/>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dbfcabba9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dbfcabba9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dbfcabba9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dbfcabba9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Rgma - promoter, s1pr2 - inhibitor, </a:t>
            </a:r>
            <a:r>
              <a:rPr lang="en"/>
              <a:t>pip2 - </a:t>
            </a:r>
            <a:r>
              <a:rPr lang="en"/>
              <a:t>promoter</a:t>
            </a:r>
            <a:r>
              <a:rPr lang="en"/>
              <a:t>, </a:t>
            </a:r>
            <a:r>
              <a:rPr i="1" lang="en"/>
              <a:t>ncam - </a:t>
            </a:r>
            <a:r>
              <a:rPr i="1" lang="en"/>
              <a:t>promoter</a:t>
            </a:r>
            <a:r>
              <a:rPr i="1" lang="en"/>
              <a:t>,</a:t>
            </a:r>
            <a:r>
              <a:rPr lang="en"/>
              <a:t> s6k1 - </a:t>
            </a:r>
            <a:r>
              <a:rPr lang="en"/>
              <a:t>promoter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dbfcabba9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dbfcabba9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dbfcabba9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dbfcabba9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dbcamp - promoter, </a:t>
            </a:r>
            <a:r>
              <a:rPr i="1" lang="en"/>
              <a:t>pp2a - promoter, </a:t>
            </a:r>
            <a:r>
              <a:rPr lang="en"/>
              <a:t>jun - promoter, tsc1- promoter, </a:t>
            </a:r>
            <a:r>
              <a:rPr i="1" lang="en"/>
              <a:t>abl - promoter</a:t>
            </a:r>
            <a:endParaRPr i="1"/>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dbfcabba9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dbfcabba9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da32ae62f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da32ae62f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Notice how top 3 molecules are the same for all 3</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da32ae62f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da32ae62f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Notice how top 3 molecules are the same for all 3</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da32ae62f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da32ae62f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Notice how top 3 molecules are the same for all 3</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f42aec81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f42aec81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da32ae62f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da32ae62f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Notice how top 3 molecules are the same for all 3</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dc6a3ca1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dc6a3ca1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dc6a3ca12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dc6a3ca12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dc6a3ca12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dc6a3ca12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dc6a3ca12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dc6a3ca12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 - inhibition, IL-6 promotion, ifn-gamma - promoter, apc - inhibitor, tmrd - promoter, aqp4 - unknown, plp - inhibitor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dc6a3ca12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dc6a3ca12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Gsk3 - inhibitor, caspases - inhibitor, py397 fak (basically phosphorylated fak) - promoter, mptp - inhibition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dce394b7b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dce394b7b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Gsk3 - inhibitor, caspases - inhibitor, py397 fak (basically phosphorylated fak) - promoter, mptp - inhibition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dce394b7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dce394b7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Gsk3 - inhibitor, caspases - inhibitor, py397 fak (basically phosphorylated fak) - promoter, mptp - inhibition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dce394b7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dce394b7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Gsk3 - inhibitor, caspases - inhibitor, py397 fak (basically phosphorylated fak) - promoter, mptp - inhibition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dce394b7b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dce394b7b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Gsk3 - inhibitor, caspases - inhibitor, py397 fak (basically phosphorylated fak) - promoter, mptp - inhibition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bf42aec81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bf42aec8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dccebede0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dccebede0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Gsk3 - inhibitor, caspases - inhibitor, py397 fak (basically phosphorylated fak) - promoter, mptp - inhibition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dccebede0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dccebede0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Gsk3 - inhibitor, caspases - inhibitor, py397 fak (basically phosphorylated fak) - promoter, mptp - inhibition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dc6a3ca12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dc6a3ca1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dc65d174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dc65d174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Notice how top 3 molecules are the same for all 3</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dc65d1748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dc65d1748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Notice how top 3 molecules are the same for all 3</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da32ae62f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da32ae62f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da32ae62f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da32ae62f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da32ae62f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da32ae62f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da32ae62f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da32ae62f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da32ae62f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da32ae62f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bf42aec81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bf42aec8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da32ae62f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da32ae62f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db02a03d0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db02a03d0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db03bc48d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db03bc48d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da32ae62f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da32ae62f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da32ae62f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da32ae62f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da32ae62f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da32ae62f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Human Raters have to agree. Why is there little research into that molecule? Use confidence instead(how skewed) instead of total sentences found.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dbfcabba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dbfcabba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Human Raters have to agree. Why is there little research into that molecule? Use confidence instead(how skewed) instead of total sentences found.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e14e7b231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e14e7b231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e14e7b2313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1e14e7b231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e14e7b2313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1e14e7b2313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29.png"/><Relationship Id="rId4" Type="http://schemas.openxmlformats.org/officeDocument/2006/relationships/image" Target="../media/image133.png"/><Relationship Id="rId5" Type="http://schemas.openxmlformats.org/officeDocument/2006/relationships/image" Target="../media/image128.png"/><Relationship Id="rId6" Type="http://schemas.openxmlformats.org/officeDocument/2006/relationships/image" Target="../media/image1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34.png"/><Relationship Id="rId4" Type="http://schemas.openxmlformats.org/officeDocument/2006/relationships/image" Target="../media/image142.png"/><Relationship Id="rId5" Type="http://schemas.openxmlformats.org/officeDocument/2006/relationships/image" Target="../media/image13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3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44.png"/><Relationship Id="rId4" Type="http://schemas.openxmlformats.org/officeDocument/2006/relationships/image" Target="../media/image14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38.png"/><Relationship Id="rId4" Type="http://schemas.openxmlformats.org/officeDocument/2006/relationships/image" Target="../media/image140.png"/><Relationship Id="rId5" Type="http://schemas.openxmlformats.org/officeDocument/2006/relationships/image" Target="../media/image14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39.png"/><Relationship Id="rId4" Type="http://schemas.openxmlformats.org/officeDocument/2006/relationships/image" Target="../media/image1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46.png"/><Relationship Id="rId4" Type="http://schemas.openxmlformats.org/officeDocument/2006/relationships/image" Target="../media/image148.png"/><Relationship Id="rId5" Type="http://schemas.openxmlformats.org/officeDocument/2006/relationships/image" Target="../media/image152.png"/><Relationship Id="rId6" Type="http://schemas.openxmlformats.org/officeDocument/2006/relationships/image" Target="../media/image1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docs.google.com/spreadsheets/d/1F9fISfxRkGJQC7oTk_86R8TuN5S0-zWWnbx7GFVS6-g/edit#gid=0"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scispacy.apps.allenai.org/" TargetMode="External"/><Relationship Id="rId4" Type="http://schemas.openxmlformats.org/officeDocument/2006/relationships/hyperlink" Target="https://github.com/allenai/scispac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5.png"/><Relationship Id="rId4" Type="http://schemas.openxmlformats.org/officeDocument/2006/relationships/image" Target="../media/image30.png"/><Relationship Id="rId5"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0.png"/><Relationship Id="rId4" Type="http://schemas.openxmlformats.org/officeDocument/2006/relationships/image" Target="../media/image34.png"/><Relationship Id="rId5" Type="http://schemas.openxmlformats.org/officeDocument/2006/relationships/image" Target="../media/image58.png"/><Relationship Id="rId6" Type="http://schemas.openxmlformats.org/officeDocument/2006/relationships/image" Target="../media/image48.png"/><Relationship Id="rId7"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0.png"/><Relationship Id="rId4" Type="http://schemas.openxmlformats.org/officeDocument/2006/relationships/image" Target="../media/image47.png"/><Relationship Id="rId5" Type="http://schemas.openxmlformats.org/officeDocument/2006/relationships/image" Target="../media/image56.png"/><Relationship Id="rId6"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1.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2.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6.pn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4.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7.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4.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9.png"/><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96.png"/><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0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hyperlink" Target="https://radimrehurek.com/gensim/models/fasttext.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8.png"/><Relationship Id="rId4" Type="http://schemas.openxmlformats.org/officeDocument/2006/relationships/image" Target="../media/image73.png"/><Relationship Id="rId5" Type="http://schemas.openxmlformats.org/officeDocument/2006/relationships/image" Target="../media/image75.png"/><Relationship Id="rId6" Type="http://schemas.openxmlformats.org/officeDocument/2006/relationships/image" Target="../media/image82.png"/><Relationship Id="rId7"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1.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9.png"/><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4.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7.png"/><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5.png"/><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02.png"/><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7.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00.png"/><Relationship Id="rId4" Type="http://schemas.openxmlformats.org/officeDocument/2006/relationships/image" Target="../media/image1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8.png"/><Relationship Id="rId4" Type="http://schemas.openxmlformats.org/officeDocument/2006/relationships/image" Target="../media/image94.png"/><Relationship Id="rId5" Type="http://schemas.openxmlformats.org/officeDocument/2006/relationships/image" Target="../media/image103.png"/><Relationship Id="rId6" Type="http://schemas.openxmlformats.org/officeDocument/2006/relationships/image" Target="../media/image101.png"/><Relationship Id="rId7" Type="http://schemas.openxmlformats.org/officeDocument/2006/relationships/image" Target="../media/image1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14.png"/><Relationship Id="rId4" Type="http://schemas.openxmlformats.org/officeDocument/2006/relationships/image" Target="../media/image112.png"/><Relationship Id="rId5" Type="http://schemas.openxmlformats.org/officeDocument/2006/relationships/image" Target="../media/image10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18.png"/><Relationship Id="rId4" Type="http://schemas.openxmlformats.org/officeDocument/2006/relationships/image" Target="../media/image12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18.png"/><Relationship Id="rId4" Type="http://schemas.openxmlformats.org/officeDocument/2006/relationships/image" Target="../media/image1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9.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19.png"/><Relationship Id="rId4" Type="http://schemas.openxmlformats.org/officeDocument/2006/relationships/image" Target="../media/image121.png"/><Relationship Id="rId5" Type="http://schemas.openxmlformats.org/officeDocument/2006/relationships/image" Target="../media/image130.png"/><Relationship Id="rId6" Type="http://schemas.openxmlformats.org/officeDocument/2006/relationships/image" Target="../media/image1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16.png"/><Relationship Id="rId4" Type="http://schemas.openxmlformats.org/officeDocument/2006/relationships/image" Target="../media/image111.png"/><Relationship Id="rId5" Type="http://schemas.openxmlformats.org/officeDocument/2006/relationships/image" Target="../media/image1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23.png"/><Relationship Id="rId4" Type="http://schemas.openxmlformats.org/officeDocument/2006/relationships/image" Target="../media/image149.png"/><Relationship Id="rId5"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41.png"/><Relationship Id="rId4" Type="http://schemas.openxmlformats.org/officeDocument/2006/relationships/image" Target="../media/image1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708650" y="2094600"/>
            <a:ext cx="5726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t>Logistic Regression</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152400" y="164175"/>
            <a:ext cx="8839201" cy="3831509"/>
          </a:xfrm>
          <a:prstGeom prst="rect">
            <a:avLst/>
          </a:prstGeom>
          <a:noFill/>
          <a:ln>
            <a:noFill/>
          </a:ln>
        </p:spPr>
      </p:pic>
      <p:sp>
        <p:nvSpPr>
          <p:cNvPr id="109" name="Google Shape;109;p22"/>
          <p:cNvSpPr txBox="1"/>
          <p:nvPr/>
        </p:nvSpPr>
        <p:spPr>
          <a:xfrm>
            <a:off x="1141675" y="4096800"/>
            <a:ext cx="6379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Training the logistic regression model after a 20% train test split gives the following results. Pretty good for inhibition but not so good for promotion which makes sense due to how much more negative sentences there are than positive sentences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id="879" name="Google Shape;879;p112"/>
          <p:cNvPicPr preferRelativeResize="0"/>
          <p:nvPr/>
        </p:nvPicPr>
        <p:blipFill rotWithShape="1">
          <a:blip r:embed="rId3">
            <a:alphaModFix/>
          </a:blip>
          <a:srcRect b="0" l="0" r="0" t="0"/>
          <a:stretch/>
        </p:blipFill>
        <p:spPr>
          <a:xfrm>
            <a:off x="453770" y="2705100"/>
            <a:ext cx="2686049" cy="2154585"/>
          </a:xfrm>
          <a:prstGeom prst="rect">
            <a:avLst/>
          </a:prstGeom>
          <a:noFill/>
          <a:ln>
            <a:noFill/>
          </a:ln>
        </p:spPr>
      </p:pic>
      <p:pic>
        <p:nvPicPr>
          <p:cNvPr id="880" name="Google Shape;880;p112"/>
          <p:cNvPicPr preferRelativeResize="0"/>
          <p:nvPr/>
        </p:nvPicPr>
        <p:blipFill rotWithShape="1">
          <a:blip r:embed="rId4">
            <a:alphaModFix/>
          </a:blip>
          <a:srcRect b="0" l="0" r="0" t="0"/>
          <a:stretch/>
        </p:blipFill>
        <p:spPr>
          <a:xfrm>
            <a:off x="545591" y="105837"/>
            <a:ext cx="2502410" cy="2332563"/>
          </a:xfrm>
          <a:prstGeom prst="rect">
            <a:avLst/>
          </a:prstGeom>
          <a:noFill/>
          <a:ln>
            <a:noFill/>
          </a:ln>
        </p:spPr>
      </p:pic>
      <p:pic>
        <p:nvPicPr>
          <p:cNvPr id="881" name="Google Shape;881;p112"/>
          <p:cNvPicPr preferRelativeResize="0"/>
          <p:nvPr/>
        </p:nvPicPr>
        <p:blipFill rotWithShape="1">
          <a:blip r:embed="rId5">
            <a:alphaModFix/>
          </a:blip>
          <a:srcRect b="0" l="0" r="0" t="0"/>
          <a:stretch/>
        </p:blipFill>
        <p:spPr>
          <a:xfrm>
            <a:off x="3674448" y="242671"/>
            <a:ext cx="3059883" cy="2411321"/>
          </a:xfrm>
          <a:prstGeom prst="rect">
            <a:avLst/>
          </a:prstGeom>
          <a:noFill/>
          <a:ln>
            <a:noFill/>
          </a:ln>
        </p:spPr>
      </p:pic>
      <p:pic>
        <p:nvPicPr>
          <p:cNvPr id="882" name="Google Shape;882;p112"/>
          <p:cNvPicPr preferRelativeResize="0"/>
          <p:nvPr/>
        </p:nvPicPr>
        <p:blipFill rotWithShape="1">
          <a:blip r:embed="rId6">
            <a:alphaModFix/>
          </a:blip>
          <a:srcRect b="0" l="0" r="0" t="0"/>
          <a:stretch/>
        </p:blipFill>
        <p:spPr>
          <a:xfrm>
            <a:off x="3557086" y="2687486"/>
            <a:ext cx="3294604" cy="2391515"/>
          </a:xfrm>
          <a:prstGeom prst="rect">
            <a:avLst/>
          </a:prstGeom>
          <a:noFill/>
          <a:ln>
            <a:noFill/>
          </a:ln>
        </p:spPr>
      </p:pic>
      <p:sp>
        <p:nvSpPr>
          <p:cNvPr id="883" name="Google Shape;883;p112"/>
          <p:cNvSpPr txBox="1"/>
          <p:nvPr/>
        </p:nvSpPr>
        <p:spPr>
          <a:xfrm>
            <a:off x="7026639" y="755833"/>
            <a:ext cx="17088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The model converges with good-looking validation and training loss </a:t>
            </a:r>
            <a:endParaRPr sz="11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3"/>
          <p:cNvSpPr/>
          <p:nvPr/>
        </p:nvSpPr>
        <p:spPr>
          <a:xfrm>
            <a:off x="0" y="-1514671"/>
            <a:ext cx="10059600" cy="5112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  </a:t>
            </a:r>
            <a:r>
              <a:rPr b="0" i="0" lang="en" sz="30300" u="none" cap="none" strike="noStrike">
                <a:solidFill>
                  <a:schemeClr val="dk1"/>
                </a:solidFill>
                <a:latin typeface="Arial"/>
                <a:ea typeface="Arial"/>
                <a:cs typeface="Arial"/>
                <a:sym typeface="Arial"/>
              </a:rPr>
              <a:t>      </a:t>
            </a:r>
            <a:r>
              <a:rPr b="0" i="0" lang="en" sz="1400" u="none" cap="none" strike="noStrike">
                <a:solidFill>
                  <a:schemeClr val="dk1"/>
                </a:solidFill>
                <a:latin typeface="Arial"/>
                <a:ea typeface="Arial"/>
                <a:cs typeface="Arial"/>
                <a:sym typeface="Arial"/>
              </a:rPr>
              <a:t>  </a:t>
            </a:r>
            <a:r>
              <a:rPr b="0" i="0" lang="en" sz="22800" u="none" cap="none" strike="noStrike">
                <a:solidFill>
                  <a:schemeClr val="dk1"/>
                </a:solidFill>
                <a:latin typeface="Arial"/>
                <a:ea typeface="Arial"/>
                <a:cs typeface="Arial"/>
                <a:sym typeface="Arial"/>
              </a:rPr>
              <a:t>    </a:t>
            </a:r>
            <a:br>
              <a:rPr b="0" i="0" lang="en" sz="1400" u="none" cap="none" strike="noStrike">
                <a:solidFill>
                  <a:schemeClr val="dk1"/>
                </a:solidFill>
                <a:latin typeface="Arial"/>
                <a:ea typeface="Arial"/>
                <a:cs typeface="Arial"/>
                <a:sym typeface="Arial"/>
              </a:rPr>
            </a:br>
            <a:r>
              <a:rPr b="0" i="0" lang="en" sz="25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pic>
        <p:nvPicPr>
          <p:cNvPr id="889" name="Google Shape;889;p113"/>
          <p:cNvPicPr preferRelativeResize="0"/>
          <p:nvPr/>
        </p:nvPicPr>
        <p:blipFill rotWithShape="1">
          <a:blip r:embed="rId3">
            <a:alphaModFix/>
          </a:blip>
          <a:srcRect b="0" l="0" r="0" t="0"/>
          <a:stretch/>
        </p:blipFill>
        <p:spPr>
          <a:xfrm>
            <a:off x="160840" y="215153"/>
            <a:ext cx="5196969" cy="4121736"/>
          </a:xfrm>
          <a:prstGeom prst="rect">
            <a:avLst/>
          </a:prstGeom>
          <a:noFill/>
          <a:ln>
            <a:noFill/>
          </a:ln>
        </p:spPr>
      </p:pic>
      <p:pic>
        <p:nvPicPr>
          <p:cNvPr id="890" name="Google Shape;890;p113"/>
          <p:cNvPicPr preferRelativeResize="0"/>
          <p:nvPr/>
        </p:nvPicPr>
        <p:blipFill rotWithShape="1">
          <a:blip r:embed="rId4">
            <a:alphaModFix/>
          </a:blip>
          <a:srcRect b="0" l="0" r="0" t="0"/>
          <a:stretch/>
        </p:blipFill>
        <p:spPr>
          <a:xfrm>
            <a:off x="5897060" y="274601"/>
            <a:ext cx="3086100" cy="3619501"/>
          </a:xfrm>
          <a:prstGeom prst="rect">
            <a:avLst/>
          </a:prstGeom>
          <a:noFill/>
          <a:ln>
            <a:noFill/>
          </a:ln>
        </p:spPr>
      </p:pic>
      <p:pic>
        <p:nvPicPr>
          <p:cNvPr id="891" name="Google Shape;891;p113"/>
          <p:cNvPicPr preferRelativeResize="0"/>
          <p:nvPr/>
        </p:nvPicPr>
        <p:blipFill rotWithShape="1">
          <a:blip r:embed="rId5">
            <a:alphaModFix/>
          </a:blip>
          <a:srcRect b="0" l="0" r="0" t="0"/>
          <a:stretch/>
        </p:blipFill>
        <p:spPr>
          <a:xfrm>
            <a:off x="160840" y="4759660"/>
            <a:ext cx="5163142" cy="273113"/>
          </a:xfrm>
          <a:prstGeom prst="rect">
            <a:avLst/>
          </a:prstGeom>
          <a:noFill/>
          <a:ln>
            <a:noFill/>
          </a:ln>
        </p:spPr>
      </p:pic>
      <p:sp>
        <p:nvSpPr>
          <p:cNvPr id="892" name="Google Shape;892;p113"/>
          <p:cNvSpPr txBox="1"/>
          <p:nvPr/>
        </p:nvSpPr>
        <p:spPr>
          <a:xfrm>
            <a:off x="6225989" y="3873121"/>
            <a:ext cx="50292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Logistic Regression Weighted F1: 0.74</a:t>
            </a:r>
            <a:endParaRPr sz="1100"/>
          </a:p>
          <a:p>
            <a:pPr indent="0" lvl="0" marL="0" marR="0" rtl="0" algn="l">
              <a:lnSpc>
                <a:spcPct val="100000"/>
              </a:lnSpc>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Naive-Bayes Weighted F1: 0.78                    </a:t>
            </a:r>
            <a:endParaRPr sz="1100"/>
          </a:p>
        </p:txBody>
      </p:sp>
      <p:sp>
        <p:nvSpPr>
          <p:cNvPr id="893" name="Google Shape;893;p113"/>
          <p:cNvSpPr txBox="1"/>
          <p:nvPr/>
        </p:nvSpPr>
        <p:spPr>
          <a:xfrm>
            <a:off x="5897060" y="4517285"/>
            <a:ext cx="17088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F1 score of the BERT model is good as well </a:t>
            </a:r>
            <a:endParaRPr sz="11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id="898" name="Google Shape;898;p114"/>
          <p:cNvPicPr preferRelativeResize="0"/>
          <p:nvPr/>
        </p:nvPicPr>
        <p:blipFill rotWithShape="1">
          <a:blip r:embed="rId3">
            <a:alphaModFix/>
          </a:blip>
          <a:srcRect b="0" l="0" r="0" t="0"/>
          <a:stretch/>
        </p:blipFill>
        <p:spPr>
          <a:xfrm>
            <a:off x="319088" y="338528"/>
            <a:ext cx="8505825" cy="3162300"/>
          </a:xfrm>
          <a:prstGeom prst="rect">
            <a:avLst/>
          </a:prstGeom>
          <a:noFill/>
          <a:ln>
            <a:noFill/>
          </a:ln>
        </p:spPr>
      </p:pic>
      <p:sp>
        <p:nvSpPr>
          <p:cNvPr id="899" name="Google Shape;899;p114"/>
          <p:cNvSpPr txBox="1"/>
          <p:nvPr/>
        </p:nvSpPr>
        <p:spPr>
          <a:xfrm>
            <a:off x="319088" y="3800006"/>
            <a:ext cx="66219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chemeClr val="dk1"/>
                </a:solidFill>
                <a:latin typeface="Calibri"/>
                <a:ea typeface="Calibri"/>
                <a:cs typeface="Calibri"/>
                <a:sym typeface="Calibri"/>
              </a:rPr>
              <a:t>Actual accuracy (on the 131 molecules we’ve gotten back out of the 822 total) is only 34% on BERT correctly getting if a molecule is a promoter/inhibitor/neither which is basically similar to guessing. </a:t>
            </a:r>
            <a:endParaRPr sz="1100"/>
          </a:p>
        </p:txBody>
      </p:sp>
      <p:sp>
        <p:nvSpPr>
          <p:cNvPr id="900" name="Google Shape;900;p114"/>
          <p:cNvSpPr txBox="1"/>
          <p:nvPr/>
        </p:nvSpPr>
        <p:spPr>
          <a:xfrm>
            <a:off x="3811250" y="493551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1" name="Google Shape;901;p114"/>
          <p:cNvSpPr txBox="1"/>
          <p:nvPr/>
        </p:nvSpPr>
        <p:spPr>
          <a:xfrm>
            <a:off x="4350895" y="2318252"/>
            <a:ext cx="32043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You can see the most common mistake is labelling a promoter as an inhibitor (probably due to unbalanced dataset) as well as a promoter as neither (also due to dataset most likely) </a:t>
            </a:r>
            <a:endParaRPr sz="11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5"/>
          <p:cNvSpPr txBox="1"/>
          <p:nvPr/>
        </p:nvSpPr>
        <p:spPr>
          <a:xfrm>
            <a:off x="222220" y="443701"/>
            <a:ext cx="8055600" cy="451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700">
                <a:solidFill>
                  <a:schemeClr val="dk1"/>
                </a:solidFill>
                <a:latin typeface="Calibri"/>
                <a:ea typeface="Calibri"/>
                <a:cs typeface="Calibri"/>
                <a:sym typeface="Calibri"/>
              </a:rPr>
              <a:t>Q: We now have more manually labelled promoters that we could use to generate more promoter sentences for training. Should we just re-run the model with equal number of promoter and inhibitors training sentences? </a:t>
            </a:r>
            <a:r>
              <a:rPr b="1" lang="en" sz="1700">
                <a:solidFill>
                  <a:schemeClr val="dk1"/>
                </a:solidFill>
                <a:latin typeface="Calibri"/>
                <a:ea typeface="Calibri"/>
                <a:cs typeface="Calibri"/>
                <a:sym typeface="Calibri"/>
              </a:rPr>
              <a:t>-&gt; Y</a:t>
            </a:r>
            <a:r>
              <a:rPr b="1" lang="en" sz="1700">
                <a:solidFill>
                  <a:schemeClr val="dk1"/>
                </a:solidFill>
                <a:latin typeface="Calibri"/>
                <a:ea typeface="Calibri"/>
                <a:cs typeface="Calibri"/>
                <a:sym typeface="Calibri"/>
              </a:rPr>
              <a:t>es </a:t>
            </a:r>
            <a:endParaRPr b="1" sz="700"/>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 sz="1700">
                <a:solidFill>
                  <a:schemeClr val="dk1"/>
                </a:solidFill>
                <a:latin typeface="Calibri"/>
                <a:ea typeface="Calibri"/>
                <a:cs typeface="Calibri"/>
                <a:sym typeface="Calibri"/>
              </a:rPr>
              <a:t>Q: What about sentences with “neither” how much of those should we use(currently using 5000) because the fact its unbalanced towards “neither” might be impacting the model’s prediction?  </a:t>
            </a:r>
            <a:r>
              <a:rPr b="1" lang="en" sz="1700">
                <a:solidFill>
                  <a:schemeClr val="dk1"/>
                </a:solidFill>
                <a:latin typeface="Calibri"/>
                <a:ea typeface="Calibri"/>
                <a:cs typeface="Calibri"/>
                <a:sym typeface="Calibri"/>
              </a:rPr>
              <a:t>-&gt; Ignore neither for now and focus on 2 class labeling</a:t>
            </a:r>
            <a:endParaRPr b="1" sz="700"/>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 sz="1700">
                <a:solidFill>
                  <a:schemeClr val="dk1"/>
                </a:solidFill>
                <a:latin typeface="Calibri"/>
                <a:ea typeface="Calibri"/>
                <a:cs typeface="Calibri"/>
                <a:sym typeface="Calibri"/>
              </a:rPr>
              <a:t>Q: How should we choose the “neither” sentences? Right now its just randomly selecting sentences in the corpus with neither promoter or inhibitor. Is there a better way? </a:t>
            </a:r>
            <a:r>
              <a:rPr b="1" lang="en" sz="1700">
                <a:solidFill>
                  <a:schemeClr val="dk1"/>
                </a:solidFill>
                <a:latin typeface="Calibri"/>
                <a:ea typeface="Calibri"/>
                <a:cs typeface="Calibri"/>
                <a:sym typeface="Calibri"/>
              </a:rPr>
              <a:t>-&gt; Ignore neither for now and focus on 2 class labeling</a:t>
            </a:r>
            <a:endParaRPr b="1" sz="700">
              <a:solidFill>
                <a:schemeClr val="dk1"/>
              </a:solidFill>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 sz="1700">
                <a:solidFill>
                  <a:schemeClr val="dk1"/>
                </a:solidFill>
                <a:latin typeface="Calibri"/>
                <a:ea typeface="Calibri"/>
                <a:cs typeface="Calibri"/>
                <a:sym typeface="Calibri"/>
              </a:rPr>
              <a:t>Q: Should we adjust the hyperparameters(on first slide) before re-running? What hyperparameters should we change? </a:t>
            </a:r>
            <a:r>
              <a:rPr b="1" lang="en" sz="1700">
                <a:solidFill>
                  <a:schemeClr val="dk1"/>
                </a:solidFill>
                <a:latin typeface="Calibri"/>
                <a:ea typeface="Calibri"/>
                <a:cs typeface="Calibri"/>
                <a:sym typeface="Calibri"/>
              </a:rPr>
              <a:t>-&gt; Don’t change for now</a:t>
            </a:r>
            <a:endParaRPr b="1"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 sz="1700">
                <a:solidFill>
                  <a:schemeClr val="dk1"/>
                </a:solidFill>
                <a:latin typeface="Calibri"/>
                <a:ea typeface="Calibri"/>
                <a:cs typeface="Calibri"/>
                <a:sym typeface="Calibri"/>
              </a:rPr>
              <a:t>Q: Try bigrams and trigrams for LR and Naive-Bayes analysis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908" name="Google Shape;908;p115"/>
          <p:cNvSpPr txBox="1"/>
          <p:nvPr/>
        </p:nvSpPr>
        <p:spPr>
          <a:xfrm>
            <a:off x="3811250" y="493551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6"/>
          <p:cNvSpPr txBox="1"/>
          <p:nvPr/>
        </p:nvSpPr>
        <p:spPr>
          <a:xfrm>
            <a:off x="3811250" y="493551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15" name="Google Shape;915;p116"/>
          <p:cNvPicPr preferRelativeResize="0"/>
          <p:nvPr/>
        </p:nvPicPr>
        <p:blipFill>
          <a:blip r:embed="rId3">
            <a:alphaModFix/>
          </a:blip>
          <a:stretch>
            <a:fillRect/>
          </a:stretch>
        </p:blipFill>
        <p:spPr>
          <a:xfrm>
            <a:off x="152400" y="152400"/>
            <a:ext cx="8839199" cy="35023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7"/>
          <p:cNvSpPr txBox="1"/>
          <p:nvPr/>
        </p:nvSpPr>
        <p:spPr>
          <a:xfrm>
            <a:off x="3811250" y="493551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22" name="Google Shape;922;p117"/>
          <p:cNvPicPr preferRelativeResize="0"/>
          <p:nvPr/>
        </p:nvPicPr>
        <p:blipFill>
          <a:blip r:embed="rId3">
            <a:alphaModFix/>
          </a:blip>
          <a:stretch>
            <a:fillRect/>
          </a:stretch>
        </p:blipFill>
        <p:spPr>
          <a:xfrm>
            <a:off x="152400" y="152400"/>
            <a:ext cx="8839199" cy="3502324"/>
          </a:xfrm>
          <a:prstGeom prst="rect">
            <a:avLst/>
          </a:prstGeom>
          <a:noFill/>
          <a:ln>
            <a:noFill/>
          </a:ln>
        </p:spPr>
      </p:pic>
      <p:pic>
        <p:nvPicPr>
          <p:cNvPr id="923" name="Google Shape;923;p117"/>
          <p:cNvPicPr preferRelativeResize="0"/>
          <p:nvPr/>
        </p:nvPicPr>
        <p:blipFill>
          <a:blip r:embed="rId4">
            <a:alphaModFix/>
          </a:blip>
          <a:stretch>
            <a:fillRect/>
          </a:stretch>
        </p:blipFill>
        <p:spPr>
          <a:xfrm>
            <a:off x="296400" y="3487150"/>
            <a:ext cx="6896100" cy="15430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8"/>
          <p:cNvSpPr txBox="1"/>
          <p:nvPr/>
        </p:nvSpPr>
        <p:spPr>
          <a:xfrm>
            <a:off x="3811250" y="493551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30" name="Google Shape;930;p118"/>
          <p:cNvPicPr preferRelativeResize="0"/>
          <p:nvPr/>
        </p:nvPicPr>
        <p:blipFill>
          <a:blip r:embed="rId3">
            <a:alphaModFix/>
          </a:blip>
          <a:stretch>
            <a:fillRect/>
          </a:stretch>
        </p:blipFill>
        <p:spPr>
          <a:xfrm>
            <a:off x="152400" y="152400"/>
            <a:ext cx="3719161" cy="2419349"/>
          </a:xfrm>
          <a:prstGeom prst="rect">
            <a:avLst/>
          </a:prstGeom>
          <a:noFill/>
          <a:ln>
            <a:noFill/>
          </a:ln>
        </p:spPr>
      </p:pic>
      <p:pic>
        <p:nvPicPr>
          <p:cNvPr id="931" name="Google Shape;931;p118"/>
          <p:cNvPicPr preferRelativeResize="0"/>
          <p:nvPr/>
        </p:nvPicPr>
        <p:blipFill>
          <a:blip r:embed="rId4">
            <a:alphaModFix/>
          </a:blip>
          <a:stretch>
            <a:fillRect/>
          </a:stretch>
        </p:blipFill>
        <p:spPr>
          <a:xfrm>
            <a:off x="4023952" y="152400"/>
            <a:ext cx="3985575" cy="2763100"/>
          </a:xfrm>
          <a:prstGeom prst="rect">
            <a:avLst/>
          </a:prstGeom>
          <a:noFill/>
          <a:ln>
            <a:noFill/>
          </a:ln>
        </p:spPr>
      </p:pic>
      <p:pic>
        <p:nvPicPr>
          <p:cNvPr id="932" name="Google Shape;932;p118"/>
          <p:cNvPicPr preferRelativeResize="0"/>
          <p:nvPr/>
        </p:nvPicPr>
        <p:blipFill>
          <a:blip r:embed="rId5">
            <a:alphaModFix/>
          </a:blip>
          <a:stretch>
            <a:fillRect/>
          </a:stretch>
        </p:blipFill>
        <p:spPr>
          <a:xfrm>
            <a:off x="152400" y="2724149"/>
            <a:ext cx="3506450" cy="223740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9"/>
          <p:cNvSpPr txBox="1"/>
          <p:nvPr/>
        </p:nvSpPr>
        <p:spPr>
          <a:xfrm>
            <a:off x="3811250" y="493551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39" name="Google Shape;939;p119"/>
          <p:cNvPicPr preferRelativeResize="0"/>
          <p:nvPr/>
        </p:nvPicPr>
        <p:blipFill>
          <a:blip r:embed="rId3">
            <a:alphaModFix/>
          </a:blip>
          <a:stretch>
            <a:fillRect/>
          </a:stretch>
        </p:blipFill>
        <p:spPr>
          <a:xfrm>
            <a:off x="152400" y="152400"/>
            <a:ext cx="5557649" cy="1868350"/>
          </a:xfrm>
          <a:prstGeom prst="rect">
            <a:avLst/>
          </a:prstGeom>
          <a:noFill/>
          <a:ln>
            <a:noFill/>
          </a:ln>
        </p:spPr>
      </p:pic>
      <p:pic>
        <p:nvPicPr>
          <p:cNvPr id="940" name="Google Shape;940;p119"/>
          <p:cNvPicPr preferRelativeResize="0"/>
          <p:nvPr/>
        </p:nvPicPr>
        <p:blipFill>
          <a:blip r:embed="rId4">
            <a:alphaModFix/>
          </a:blip>
          <a:stretch>
            <a:fillRect/>
          </a:stretch>
        </p:blipFill>
        <p:spPr>
          <a:xfrm>
            <a:off x="118813" y="2085895"/>
            <a:ext cx="5866726" cy="2599275"/>
          </a:xfrm>
          <a:prstGeom prst="rect">
            <a:avLst/>
          </a:prstGeom>
          <a:noFill/>
          <a:ln>
            <a:noFill/>
          </a:ln>
        </p:spPr>
      </p:pic>
      <p:sp>
        <p:nvSpPr>
          <p:cNvPr id="941" name="Google Shape;941;p119"/>
          <p:cNvSpPr txBox="1"/>
          <p:nvPr/>
        </p:nvSpPr>
        <p:spPr>
          <a:xfrm>
            <a:off x="6212950" y="1795150"/>
            <a:ext cx="279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BERT still does not show good understanding between promoter and inhibitor sentences</a:t>
            </a:r>
            <a:endParaRPr b="1"/>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5" name="Shape 945"/>
        <p:cNvGrpSpPr/>
        <p:nvPr/>
      </p:nvGrpSpPr>
      <p:grpSpPr>
        <a:xfrm>
          <a:off x="0" y="0"/>
          <a:ext cx="0" cy="0"/>
          <a:chOff x="0" y="0"/>
          <a:chExt cx="0" cy="0"/>
        </a:xfrm>
      </p:grpSpPr>
      <p:sp>
        <p:nvSpPr>
          <p:cNvPr id="946" name="Google Shape;946;p120"/>
          <p:cNvSpPr txBox="1"/>
          <p:nvPr/>
        </p:nvSpPr>
        <p:spPr>
          <a:xfrm>
            <a:off x="1411725" y="4502850"/>
            <a:ext cx="68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trained BERT on the SemEval 2010 Cause-Effect dataset with great results</a:t>
            </a:r>
            <a:endParaRPr/>
          </a:p>
        </p:txBody>
      </p:sp>
      <p:pic>
        <p:nvPicPr>
          <p:cNvPr id="947" name="Google Shape;947;p120"/>
          <p:cNvPicPr preferRelativeResize="0"/>
          <p:nvPr/>
        </p:nvPicPr>
        <p:blipFill>
          <a:blip r:embed="rId3">
            <a:alphaModFix/>
          </a:blip>
          <a:stretch>
            <a:fillRect/>
          </a:stretch>
        </p:blipFill>
        <p:spPr>
          <a:xfrm>
            <a:off x="522950" y="143325"/>
            <a:ext cx="1741300" cy="4270349"/>
          </a:xfrm>
          <a:prstGeom prst="rect">
            <a:avLst/>
          </a:prstGeom>
          <a:noFill/>
          <a:ln>
            <a:noFill/>
          </a:ln>
        </p:spPr>
      </p:pic>
      <p:pic>
        <p:nvPicPr>
          <p:cNvPr id="948" name="Google Shape;948;p120"/>
          <p:cNvPicPr preferRelativeResize="0"/>
          <p:nvPr/>
        </p:nvPicPr>
        <p:blipFill>
          <a:blip r:embed="rId4">
            <a:alphaModFix/>
          </a:blip>
          <a:stretch>
            <a:fillRect/>
          </a:stretch>
        </p:blipFill>
        <p:spPr>
          <a:xfrm>
            <a:off x="2381900" y="0"/>
            <a:ext cx="3091249" cy="2693000"/>
          </a:xfrm>
          <a:prstGeom prst="rect">
            <a:avLst/>
          </a:prstGeom>
          <a:noFill/>
          <a:ln>
            <a:noFill/>
          </a:ln>
        </p:spPr>
      </p:pic>
      <p:pic>
        <p:nvPicPr>
          <p:cNvPr id="949" name="Google Shape;949;p120"/>
          <p:cNvPicPr preferRelativeResize="0"/>
          <p:nvPr/>
        </p:nvPicPr>
        <p:blipFill>
          <a:blip r:embed="rId5">
            <a:alphaModFix/>
          </a:blip>
          <a:stretch>
            <a:fillRect/>
          </a:stretch>
        </p:blipFill>
        <p:spPr>
          <a:xfrm>
            <a:off x="5625549" y="152400"/>
            <a:ext cx="3366051" cy="2568316"/>
          </a:xfrm>
          <a:prstGeom prst="rect">
            <a:avLst/>
          </a:prstGeom>
          <a:noFill/>
          <a:ln>
            <a:noFill/>
          </a:ln>
        </p:spPr>
      </p:pic>
      <p:pic>
        <p:nvPicPr>
          <p:cNvPr id="950" name="Google Shape;950;p120"/>
          <p:cNvPicPr preferRelativeResize="0"/>
          <p:nvPr/>
        </p:nvPicPr>
        <p:blipFill>
          <a:blip r:embed="rId6">
            <a:alphaModFix/>
          </a:blip>
          <a:stretch>
            <a:fillRect/>
          </a:stretch>
        </p:blipFill>
        <p:spPr>
          <a:xfrm>
            <a:off x="3839375" y="2571754"/>
            <a:ext cx="2469700" cy="183839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4" name="Shape 954"/>
        <p:cNvGrpSpPr/>
        <p:nvPr/>
      </p:nvGrpSpPr>
      <p:grpSpPr>
        <a:xfrm>
          <a:off x="0" y="0"/>
          <a:ext cx="0" cy="0"/>
          <a:chOff x="0" y="0"/>
          <a:chExt cx="0" cy="0"/>
        </a:xfrm>
      </p:grpSpPr>
      <p:sp>
        <p:nvSpPr>
          <p:cNvPr id="955" name="Google Shape;955;p121"/>
          <p:cNvSpPr txBox="1"/>
          <p:nvPr/>
        </p:nvSpPr>
        <p:spPr>
          <a:xfrm>
            <a:off x="1411725" y="4502850"/>
            <a:ext cx="687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However didn’t yield very high </a:t>
            </a:r>
            <a:r>
              <a:rPr lang="en"/>
              <a:t>accuracy</a:t>
            </a:r>
            <a:r>
              <a:rPr lang="en"/>
              <a:t> on our original molecules (actually basically random accuracy when predicting if promoter or inhibitor) </a:t>
            </a:r>
            <a:endParaRPr/>
          </a:p>
        </p:txBody>
      </p:sp>
      <p:pic>
        <p:nvPicPr>
          <p:cNvPr id="956" name="Google Shape;956;p121"/>
          <p:cNvPicPr preferRelativeResize="0"/>
          <p:nvPr/>
        </p:nvPicPr>
        <p:blipFill>
          <a:blip r:embed="rId3">
            <a:alphaModFix/>
          </a:blip>
          <a:stretch>
            <a:fillRect/>
          </a:stretch>
        </p:blipFill>
        <p:spPr>
          <a:xfrm>
            <a:off x="152400" y="1415100"/>
            <a:ext cx="8839197" cy="12248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nvSpPr>
        <p:spPr>
          <a:xfrm>
            <a:off x="1141675" y="4096800"/>
            <a:ext cx="63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Adding 6 extra promoters (which resulted in much more positive samples to the training) helped</a:t>
            </a:r>
            <a:endParaRPr b="1"/>
          </a:p>
        </p:txBody>
      </p:sp>
      <p:pic>
        <p:nvPicPr>
          <p:cNvPr id="115" name="Google Shape;115;p23"/>
          <p:cNvPicPr preferRelativeResize="0"/>
          <p:nvPr/>
        </p:nvPicPr>
        <p:blipFill>
          <a:blip r:embed="rId3">
            <a:alphaModFix/>
          </a:blip>
          <a:stretch>
            <a:fillRect/>
          </a:stretch>
        </p:blipFill>
        <p:spPr>
          <a:xfrm>
            <a:off x="152400" y="152400"/>
            <a:ext cx="8839200" cy="376641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0" name="Shape 960"/>
        <p:cNvGrpSpPr/>
        <p:nvPr/>
      </p:nvGrpSpPr>
      <p:grpSpPr>
        <a:xfrm>
          <a:off x="0" y="0"/>
          <a:ext cx="0" cy="0"/>
          <a:chOff x="0" y="0"/>
          <a:chExt cx="0" cy="0"/>
        </a:xfrm>
      </p:grpSpPr>
      <p:sp>
        <p:nvSpPr>
          <p:cNvPr id="961" name="Google Shape;961;p122"/>
          <p:cNvSpPr txBox="1"/>
          <p:nvPr/>
        </p:nvSpPr>
        <p:spPr>
          <a:xfrm>
            <a:off x="1411725" y="4502850"/>
            <a:ext cx="687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63% match between 0 and 1 labels between supervised trained BERT and BERT trained on cause-effect dataset</a:t>
            </a:r>
            <a:endParaRPr/>
          </a:p>
        </p:txBody>
      </p:sp>
      <p:pic>
        <p:nvPicPr>
          <p:cNvPr id="962" name="Google Shape;962;p122"/>
          <p:cNvPicPr preferRelativeResize="0"/>
          <p:nvPr/>
        </p:nvPicPr>
        <p:blipFill>
          <a:blip r:embed="rId3">
            <a:alphaModFix/>
          </a:blip>
          <a:stretch>
            <a:fillRect/>
          </a:stretch>
        </p:blipFill>
        <p:spPr>
          <a:xfrm>
            <a:off x="152400" y="152400"/>
            <a:ext cx="8839201" cy="40211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nvSpPr>
        <p:spPr>
          <a:xfrm>
            <a:off x="1708650" y="2094600"/>
            <a:ext cx="5726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Naive-Bayes</a:t>
            </a:r>
            <a:endParaRPr sz="5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5"/>
          <p:cNvPicPr preferRelativeResize="0"/>
          <p:nvPr/>
        </p:nvPicPr>
        <p:blipFill>
          <a:blip r:embed="rId3">
            <a:alphaModFix/>
          </a:blip>
          <a:stretch>
            <a:fillRect/>
          </a:stretch>
        </p:blipFill>
        <p:spPr>
          <a:xfrm>
            <a:off x="1381125" y="1924050"/>
            <a:ext cx="6381750" cy="129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6"/>
          <p:cNvPicPr preferRelativeResize="0"/>
          <p:nvPr/>
        </p:nvPicPr>
        <p:blipFill>
          <a:blip r:embed="rId3">
            <a:alphaModFix/>
          </a:blip>
          <a:stretch>
            <a:fillRect/>
          </a:stretch>
        </p:blipFill>
        <p:spPr>
          <a:xfrm>
            <a:off x="152400" y="387475"/>
            <a:ext cx="8839204" cy="41735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7"/>
          <p:cNvPicPr preferRelativeResize="0"/>
          <p:nvPr/>
        </p:nvPicPr>
        <p:blipFill>
          <a:blip r:embed="rId3">
            <a:alphaModFix/>
          </a:blip>
          <a:stretch>
            <a:fillRect/>
          </a:stretch>
        </p:blipFill>
        <p:spPr>
          <a:xfrm>
            <a:off x="152400" y="884188"/>
            <a:ext cx="8839204" cy="3375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nvSpPr>
        <p:spPr>
          <a:xfrm>
            <a:off x="6675725" y="2695325"/>
            <a:ext cx="2259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Some interesting results for differentiating negative sentences from positive like </a:t>
            </a:r>
            <a:r>
              <a:rPr b="1" lang="en"/>
              <a:t>inhibition, mutant, deletion, inhibitor, myelin, inhibitory, deficient, overcome, collapse</a:t>
            </a:r>
            <a:endParaRPr b="1"/>
          </a:p>
        </p:txBody>
      </p:sp>
      <p:sp>
        <p:nvSpPr>
          <p:cNvPr id="141" name="Google Shape;141;p28"/>
          <p:cNvSpPr txBox="1"/>
          <p:nvPr/>
        </p:nvSpPr>
        <p:spPr>
          <a:xfrm>
            <a:off x="6911225" y="670900"/>
            <a:ext cx="202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ratio was done by doing positive sentences + 1 / negative sentences + 1</a:t>
            </a:r>
            <a:endParaRPr/>
          </a:p>
        </p:txBody>
      </p:sp>
      <p:pic>
        <p:nvPicPr>
          <p:cNvPr id="142" name="Google Shape;142;p28"/>
          <p:cNvPicPr preferRelativeResize="0"/>
          <p:nvPr/>
        </p:nvPicPr>
        <p:blipFill>
          <a:blip r:embed="rId3">
            <a:alphaModFix/>
          </a:blip>
          <a:stretch>
            <a:fillRect/>
          </a:stretch>
        </p:blipFill>
        <p:spPr>
          <a:xfrm>
            <a:off x="152400" y="152400"/>
            <a:ext cx="6370924" cy="4693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nvSpPr>
        <p:spPr>
          <a:xfrm>
            <a:off x="6675725" y="2695325"/>
            <a:ext cx="225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Nothing super striking for differentiating positive from negative</a:t>
            </a:r>
            <a:endParaRPr b="1"/>
          </a:p>
        </p:txBody>
      </p:sp>
      <p:sp>
        <p:nvSpPr>
          <p:cNvPr id="148" name="Google Shape;148;p29"/>
          <p:cNvSpPr txBox="1"/>
          <p:nvPr/>
        </p:nvSpPr>
        <p:spPr>
          <a:xfrm>
            <a:off x="6911225" y="670900"/>
            <a:ext cx="202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ratio was done by doing positive sentences + 1 / negative sentences + 1</a:t>
            </a:r>
            <a:endParaRPr/>
          </a:p>
        </p:txBody>
      </p:sp>
      <p:pic>
        <p:nvPicPr>
          <p:cNvPr id="149" name="Google Shape;149;p29"/>
          <p:cNvPicPr preferRelativeResize="0"/>
          <p:nvPr/>
        </p:nvPicPr>
        <p:blipFill>
          <a:blip r:embed="rId3">
            <a:alphaModFix/>
          </a:blip>
          <a:stretch>
            <a:fillRect/>
          </a:stretch>
        </p:blipFill>
        <p:spPr>
          <a:xfrm>
            <a:off x="152400" y="152400"/>
            <a:ext cx="6370926" cy="46829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0"/>
          <p:cNvPicPr preferRelativeResize="0"/>
          <p:nvPr/>
        </p:nvPicPr>
        <p:blipFill>
          <a:blip r:embed="rId3">
            <a:alphaModFix/>
          </a:blip>
          <a:stretch>
            <a:fillRect/>
          </a:stretch>
        </p:blipFill>
        <p:spPr>
          <a:xfrm>
            <a:off x="152400" y="152400"/>
            <a:ext cx="8637977"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1"/>
          <p:cNvPicPr preferRelativeResize="0"/>
          <p:nvPr/>
        </p:nvPicPr>
        <p:blipFill>
          <a:blip r:embed="rId3">
            <a:alphaModFix/>
          </a:blip>
          <a:stretch>
            <a:fillRect/>
          </a:stretch>
        </p:blipFill>
        <p:spPr>
          <a:xfrm>
            <a:off x="163625" y="1160925"/>
            <a:ext cx="4991299" cy="2380150"/>
          </a:xfrm>
          <a:prstGeom prst="rect">
            <a:avLst/>
          </a:prstGeom>
          <a:noFill/>
          <a:ln>
            <a:noFill/>
          </a:ln>
        </p:spPr>
      </p:pic>
      <p:pic>
        <p:nvPicPr>
          <p:cNvPr id="160" name="Google Shape;160;p31"/>
          <p:cNvPicPr preferRelativeResize="0"/>
          <p:nvPr/>
        </p:nvPicPr>
        <p:blipFill>
          <a:blip r:embed="rId4">
            <a:alphaModFix/>
          </a:blip>
          <a:stretch>
            <a:fillRect/>
          </a:stretch>
        </p:blipFill>
        <p:spPr>
          <a:xfrm>
            <a:off x="6458751" y="454950"/>
            <a:ext cx="2544074" cy="3502028"/>
          </a:xfrm>
          <a:prstGeom prst="rect">
            <a:avLst/>
          </a:prstGeom>
          <a:noFill/>
          <a:ln>
            <a:noFill/>
          </a:ln>
        </p:spPr>
      </p:pic>
      <p:cxnSp>
        <p:nvCxnSpPr>
          <p:cNvPr id="161" name="Google Shape;161;p31"/>
          <p:cNvCxnSpPr/>
          <p:nvPr/>
        </p:nvCxnSpPr>
        <p:spPr>
          <a:xfrm>
            <a:off x="5325036" y="2344250"/>
            <a:ext cx="963600" cy="13500"/>
          </a:xfrm>
          <a:prstGeom prst="straightConnector1">
            <a:avLst/>
          </a:prstGeom>
          <a:noFill/>
          <a:ln cap="flat" cmpd="sng" w="38100">
            <a:solidFill>
              <a:schemeClr val="dk2"/>
            </a:solidFill>
            <a:prstDash val="solid"/>
            <a:round/>
            <a:headEnd len="med" w="med" type="none"/>
            <a:tailEnd len="med" w="med" type="triangle"/>
          </a:ln>
        </p:spPr>
      </p:cxnSp>
      <p:sp>
        <p:nvSpPr>
          <p:cNvPr id="162" name="Google Shape;162;p31"/>
          <p:cNvSpPr txBox="1"/>
          <p:nvPr/>
        </p:nvSpPr>
        <p:spPr>
          <a:xfrm>
            <a:off x="818025" y="4123775"/>
            <a:ext cx="645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Now we can use the smoothed positive and negative samples frequencies to get a 2D vector representation of each sentence by taking sum of the log of those smoothed for positive and negative to map each dimension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1400625" y="506100"/>
            <a:ext cx="67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Acquire positive and negative sentences by using </a:t>
            </a:r>
            <a:r>
              <a:rPr lang="en" u="sng">
                <a:solidFill>
                  <a:schemeClr val="hlink"/>
                </a:solidFill>
                <a:hlinkClick r:id="rId3"/>
              </a:rPr>
              <a:t>manually labeled molecules</a:t>
            </a:r>
            <a:endParaRPr/>
          </a:p>
        </p:txBody>
      </p:sp>
      <p:pic>
        <p:nvPicPr>
          <p:cNvPr id="60" name="Google Shape;60;p14"/>
          <p:cNvPicPr preferRelativeResize="0"/>
          <p:nvPr/>
        </p:nvPicPr>
        <p:blipFill>
          <a:blip r:embed="rId4">
            <a:alphaModFix/>
          </a:blip>
          <a:stretch>
            <a:fillRect/>
          </a:stretch>
        </p:blipFill>
        <p:spPr>
          <a:xfrm>
            <a:off x="3785525" y="1035750"/>
            <a:ext cx="1572950" cy="3942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2"/>
          <p:cNvPicPr preferRelativeResize="0"/>
          <p:nvPr/>
        </p:nvPicPr>
        <p:blipFill>
          <a:blip r:embed="rId3">
            <a:alphaModFix/>
          </a:blip>
          <a:stretch>
            <a:fillRect/>
          </a:stretch>
        </p:blipFill>
        <p:spPr>
          <a:xfrm>
            <a:off x="421350" y="152400"/>
            <a:ext cx="5142094" cy="4838703"/>
          </a:xfrm>
          <a:prstGeom prst="rect">
            <a:avLst/>
          </a:prstGeom>
          <a:noFill/>
          <a:ln>
            <a:noFill/>
          </a:ln>
        </p:spPr>
      </p:pic>
      <p:sp>
        <p:nvSpPr>
          <p:cNvPr id="168" name="Google Shape;168;p32"/>
          <p:cNvSpPr txBox="1"/>
          <p:nvPr/>
        </p:nvSpPr>
        <p:spPr>
          <a:xfrm>
            <a:off x="6073500" y="705975"/>
            <a:ext cx="2476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Plotting the vector representations we can see that there is a distinction between positive and negative sentences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3"/>
          <p:cNvPicPr preferRelativeResize="0"/>
          <p:nvPr/>
        </p:nvPicPr>
        <p:blipFill>
          <a:blip r:embed="rId3">
            <a:alphaModFix/>
          </a:blip>
          <a:stretch>
            <a:fillRect/>
          </a:stretch>
        </p:blipFill>
        <p:spPr>
          <a:xfrm>
            <a:off x="51575" y="107575"/>
            <a:ext cx="8839204" cy="1929260"/>
          </a:xfrm>
          <a:prstGeom prst="rect">
            <a:avLst/>
          </a:prstGeom>
          <a:noFill/>
          <a:ln>
            <a:noFill/>
          </a:ln>
        </p:spPr>
      </p:pic>
      <p:sp>
        <p:nvSpPr>
          <p:cNvPr id="174" name="Google Shape;174;p33"/>
          <p:cNvSpPr txBox="1"/>
          <p:nvPr/>
        </p:nvSpPr>
        <p:spPr>
          <a:xfrm>
            <a:off x="1344750" y="4000475"/>
            <a:ext cx="645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Create a count matrix from our data and use it for our features. We already have the labels for each sentence from before and we use that as our targets. Note that the count matrix is represented as a sparse array.</a:t>
            </a:r>
            <a:endParaRPr/>
          </a:p>
        </p:txBody>
      </p:sp>
      <p:pic>
        <p:nvPicPr>
          <p:cNvPr id="175" name="Google Shape;175;p33"/>
          <p:cNvPicPr preferRelativeResize="0"/>
          <p:nvPr/>
        </p:nvPicPr>
        <p:blipFill>
          <a:blip r:embed="rId4">
            <a:alphaModFix/>
          </a:blip>
          <a:stretch>
            <a:fillRect/>
          </a:stretch>
        </p:blipFill>
        <p:spPr>
          <a:xfrm>
            <a:off x="470075" y="2170625"/>
            <a:ext cx="3451975" cy="182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nvSpPr>
        <p:spPr>
          <a:xfrm>
            <a:off x="1708650" y="1324950"/>
            <a:ext cx="57267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Naive-Bayes </a:t>
            </a:r>
            <a:endParaRPr sz="5000"/>
          </a:p>
          <a:p>
            <a:pPr indent="0" lvl="0" marL="0" rtl="0" algn="ctr">
              <a:spcBef>
                <a:spcPts val="0"/>
              </a:spcBef>
              <a:spcAft>
                <a:spcPts val="0"/>
              </a:spcAft>
              <a:buNone/>
            </a:pPr>
            <a:r>
              <a:rPr lang="en" sz="5000"/>
              <a:t>With More Positive Sentences</a:t>
            </a:r>
            <a:endParaRPr sz="5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5"/>
          <p:cNvPicPr preferRelativeResize="0"/>
          <p:nvPr/>
        </p:nvPicPr>
        <p:blipFill>
          <a:blip r:embed="rId3">
            <a:alphaModFix/>
          </a:blip>
          <a:stretch>
            <a:fillRect/>
          </a:stretch>
        </p:blipFill>
        <p:spPr>
          <a:xfrm>
            <a:off x="152400" y="152400"/>
            <a:ext cx="5050922" cy="4838698"/>
          </a:xfrm>
          <a:prstGeom prst="rect">
            <a:avLst/>
          </a:prstGeom>
          <a:noFill/>
          <a:ln>
            <a:noFill/>
          </a:ln>
        </p:spPr>
      </p:pic>
      <p:sp>
        <p:nvSpPr>
          <p:cNvPr id="186" name="Google Shape;186;p35"/>
          <p:cNvSpPr txBox="1"/>
          <p:nvPr/>
        </p:nvSpPr>
        <p:spPr>
          <a:xfrm>
            <a:off x="5815875" y="2371650"/>
            <a:ext cx="27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Similar to previous result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6"/>
          <p:cNvSpPr txBox="1"/>
          <p:nvPr/>
        </p:nvSpPr>
        <p:spPr>
          <a:xfrm>
            <a:off x="6675725" y="2695325"/>
            <a:ext cx="2259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Found some additional interesting ones such as </a:t>
            </a:r>
            <a:r>
              <a:rPr b="1" lang="en"/>
              <a:t>lar, ngr1, overcome, collapse, mrna, and oligodendrocyte</a:t>
            </a:r>
            <a:r>
              <a:rPr lang="en"/>
              <a:t> </a:t>
            </a:r>
            <a:endParaRPr b="1"/>
          </a:p>
        </p:txBody>
      </p:sp>
      <p:sp>
        <p:nvSpPr>
          <p:cNvPr id="192" name="Google Shape;192;p36"/>
          <p:cNvSpPr txBox="1"/>
          <p:nvPr/>
        </p:nvSpPr>
        <p:spPr>
          <a:xfrm>
            <a:off x="6911225" y="670900"/>
            <a:ext cx="202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ratio was done by doing positive sentences + 1 / negative sentences + 1</a:t>
            </a:r>
            <a:endParaRPr/>
          </a:p>
        </p:txBody>
      </p:sp>
      <p:pic>
        <p:nvPicPr>
          <p:cNvPr id="193" name="Google Shape;193;p36"/>
          <p:cNvPicPr preferRelativeResize="0"/>
          <p:nvPr/>
        </p:nvPicPr>
        <p:blipFill>
          <a:blip r:embed="rId3">
            <a:alphaModFix/>
          </a:blip>
          <a:stretch>
            <a:fillRect/>
          </a:stretch>
        </p:blipFill>
        <p:spPr>
          <a:xfrm>
            <a:off x="152400" y="152400"/>
            <a:ext cx="6370926" cy="47742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7"/>
          <p:cNvSpPr txBox="1"/>
          <p:nvPr/>
        </p:nvSpPr>
        <p:spPr>
          <a:xfrm>
            <a:off x="6675725" y="2695325"/>
            <a:ext cx="225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Still nothing interesting with 6 extra promoters</a:t>
            </a:r>
            <a:endParaRPr b="1"/>
          </a:p>
        </p:txBody>
      </p:sp>
      <p:sp>
        <p:nvSpPr>
          <p:cNvPr id="199" name="Google Shape;199;p37"/>
          <p:cNvSpPr txBox="1"/>
          <p:nvPr/>
        </p:nvSpPr>
        <p:spPr>
          <a:xfrm>
            <a:off x="6911225" y="670900"/>
            <a:ext cx="202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ratio was done by doing positive sentences + 1 / negative sentences + 1</a:t>
            </a:r>
            <a:endParaRPr/>
          </a:p>
        </p:txBody>
      </p:sp>
      <p:pic>
        <p:nvPicPr>
          <p:cNvPr id="200" name="Google Shape;200;p37"/>
          <p:cNvPicPr preferRelativeResize="0"/>
          <p:nvPr/>
        </p:nvPicPr>
        <p:blipFill>
          <a:blip r:embed="rId3">
            <a:alphaModFix/>
          </a:blip>
          <a:stretch>
            <a:fillRect/>
          </a:stretch>
        </p:blipFill>
        <p:spPr>
          <a:xfrm>
            <a:off x="152400" y="152400"/>
            <a:ext cx="6190251"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nvSpPr>
        <p:spPr>
          <a:xfrm>
            <a:off x="1344750" y="4381475"/>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 extra promoters helped a lot</a:t>
            </a:r>
            <a:endParaRPr/>
          </a:p>
        </p:txBody>
      </p:sp>
      <p:sp>
        <p:nvSpPr>
          <p:cNvPr id="206" name="Google Shape;206;p38"/>
          <p:cNvSpPr txBox="1"/>
          <p:nvPr/>
        </p:nvSpPr>
        <p:spPr>
          <a:xfrm>
            <a:off x="1344750" y="3895638"/>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 multinomial naive-bayes to predict from the count matrix and target</a:t>
            </a:r>
            <a:endParaRPr/>
          </a:p>
        </p:txBody>
      </p:sp>
      <p:pic>
        <p:nvPicPr>
          <p:cNvPr id="207" name="Google Shape;207;p38"/>
          <p:cNvPicPr preferRelativeResize="0"/>
          <p:nvPr/>
        </p:nvPicPr>
        <p:blipFill>
          <a:blip r:embed="rId3">
            <a:alphaModFix/>
          </a:blip>
          <a:stretch>
            <a:fillRect/>
          </a:stretch>
        </p:blipFill>
        <p:spPr>
          <a:xfrm>
            <a:off x="1440625" y="152400"/>
            <a:ext cx="5386256" cy="35908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nvSpPr>
        <p:spPr>
          <a:xfrm>
            <a:off x="1344750" y="4381475"/>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But works on high ratio words from previous tables</a:t>
            </a:r>
            <a:endParaRPr/>
          </a:p>
        </p:txBody>
      </p:sp>
      <p:sp>
        <p:nvSpPr>
          <p:cNvPr id="213" name="Google Shape;213;p39"/>
          <p:cNvSpPr txBox="1"/>
          <p:nvPr/>
        </p:nvSpPr>
        <p:spPr>
          <a:xfrm>
            <a:off x="1344750" y="3895638"/>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Manual predictions not super great</a:t>
            </a:r>
            <a:endParaRPr/>
          </a:p>
        </p:txBody>
      </p:sp>
      <p:pic>
        <p:nvPicPr>
          <p:cNvPr id="214" name="Google Shape;214;p39"/>
          <p:cNvPicPr preferRelativeResize="0"/>
          <p:nvPr/>
        </p:nvPicPr>
        <p:blipFill>
          <a:blip r:embed="rId3">
            <a:alphaModFix/>
          </a:blip>
          <a:stretch>
            <a:fillRect/>
          </a:stretch>
        </p:blipFill>
        <p:spPr>
          <a:xfrm>
            <a:off x="152400" y="152400"/>
            <a:ext cx="3710225" cy="3590836"/>
          </a:xfrm>
          <a:prstGeom prst="rect">
            <a:avLst/>
          </a:prstGeom>
          <a:noFill/>
          <a:ln>
            <a:noFill/>
          </a:ln>
        </p:spPr>
      </p:pic>
      <p:pic>
        <p:nvPicPr>
          <p:cNvPr id="215" name="Google Shape;215;p39"/>
          <p:cNvPicPr preferRelativeResize="0"/>
          <p:nvPr/>
        </p:nvPicPr>
        <p:blipFill>
          <a:blip r:embed="rId4">
            <a:alphaModFix/>
          </a:blip>
          <a:stretch>
            <a:fillRect/>
          </a:stretch>
        </p:blipFill>
        <p:spPr>
          <a:xfrm>
            <a:off x="4015025" y="152400"/>
            <a:ext cx="3736658" cy="35908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nvSpPr>
        <p:spPr>
          <a:xfrm>
            <a:off x="1532100" y="940200"/>
            <a:ext cx="6079800" cy="326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LR and Naive-Bayes with more even training-test split (3/29/23)</a:t>
            </a:r>
            <a:endParaRPr sz="5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1"/>
          <p:cNvPicPr preferRelativeResize="0"/>
          <p:nvPr/>
        </p:nvPicPr>
        <p:blipFill>
          <a:blip r:embed="rId3">
            <a:alphaModFix/>
          </a:blip>
          <a:stretch>
            <a:fillRect/>
          </a:stretch>
        </p:blipFill>
        <p:spPr>
          <a:xfrm>
            <a:off x="152400" y="152400"/>
            <a:ext cx="7715250" cy="571500"/>
          </a:xfrm>
          <a:prstGeom prst="rect">
            <a:avLst/>
          </a:prstGeom>
          <a:noFill/>
          <a:ln>
            <a:noFill/>
          </a:ln>
        </p:spPr>
      </p:pic>
      <p:pic>
        <p:nvPicPr>
          <p:cNvPr id="226" name="Google Shape;226;p41"/>
          <p:cNvPicPr preferRelativeResize="0"/>
          <p:nvPr/>
        </p:nvPicPr>
        <p:blipFill>
          <a:blip r:embed="rId4">
            <a:alphaModFix/>
          </a:blip>
          <a:stretch>
            <a:fillRect/>
          </a:stretch>
        </p:blipFill>
        <p:spPr>
          <a:xfrm>
            <a:off x="152400" y="876300"/>
            <a:ext cx="8839197" cy="2205996"/>
          </a:xfrm>
          <a:prstGeom prst="rect">
            <a:avLst/>
          </a:prstGeom>
          <a:noFill/>
          <a:ln>
            <a:noFill/>
          </a:ln>
        </p:spPr>
      </p:pic>
      <p:sp>
        <p:nvSpPr>
          <p:cNvPr id="227" name="Google Shape;227;p41"/>
          <p:cNvSpPr txBox="1"/>
          <p:nvPr/>
        </p:nvSpPr>
        <p:spPr>
          <a:xfrm>
            <a:off x="407375" y="3278350"/>
            <a:ext cx="621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Notice words like promote, and regenerate actually show up in higher % of inhibitor sentences. Therefore, how will BERT really learn to recognize the differences between the meaning of a promotion vs inhibitory sentence.</a:t>
            </a:r>
            <a:endParaRPr/>
          </a:p>
        </p:txBody>
      </p:sp>
      <p:sp>
        <p:nvSpPr>
          <p:cNvPr id="228" name="Google Shape;228;p41"/>
          <p:cNvSpPr txBox="1"/>
          <p:nvPr/>
        </p:nvSpPr>
        <p:spPr>
          <a:xfrm>
            <a:off x="6773125" y="1597800"/>
            <a:ext cx="2278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Negative words generally tend to show up in negative sentences but positive words tend to show up more in negative sentences too. That’s why if you write “this molecule decreases length of axons” it will still classify it as positive.</a:t>
            </a:r>
            <a:endParaRPr/>
          </a:p>
        </p:txBody>
      </p:sp>
      <p:sp>
        <p:nvSpPr>
          <p:cNvPr id="229" name="Google Shape;229;p41"/>
          <p:cNvSpPr txBox="1"/>
          <p:nvPr/>
        </p:nvSpPr>
        <p:spPr>
          <a:xfrm>
            <a:off x="7355100" y="76350"/>
            <a:ext cx="17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Logistic Regression</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1400625" y="506100"/>
            <a:ext cx="67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Pre-process all the sentences using lemmatization and removal of stop words</a:t>
            </a:r>
            <a:endParaRPr/>
          </a:p>
        </p:txBody>
      </p:sp>
      <p:pic>
        <p:nvPicPr>
          <p:cNvPr id="66" name="Google Shape;66;p15"/>
          <p:cNvPicPr preferRelativeResize="0"/>
          <p:nvPr/>
        </p:nvPicPr>
        <p:blipFill>
          <a:blip r:embed="rId3">
            <a:alphaModFix/>
          </a:blip>
          <a:stretch>
            <a:fillRect/>
          </a:stretch>
        </p:blipFill>
        <p:spPr>
          <a:xfrm>
            <a:off x="1329400" y="1082225"/>
            <a:ext cx="5925222" cy="3932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2"/>
          <p:cNvPicPr preferRelativeResize="0"/>
          <p:nvPr/>
        </p:nvPicPr>
        <p:blipFill>
          <a:blip r:embed="rId3">
            <a:alphaModFix/>
          </a:blip>
          <a:stretch>
            <a:fillRect/>
          </a:stretch>
        </p:blipFill>
        <p:spPr>
          <a:xfrm>
            <a:off x="152400" y="152400"/>
            <a:ext cx="6352448" cy="4838701"/>
          </a:xfrm>
          <a:prstGeom prst="rect">
            <a:avLst/>
          </a:prstGeom>
          <a:noFill/>
          <a:ln>
            <a:noFill/>
          </a:ln>
        </p:spPr>
      </p:pic>
      <p:sp>
        <p:nvSpPr>
          <p:cNvPr id="235" name="Google Shape;235;p42"/>
          <p:cNvSpPr txBox="1"/>
          <p:nvPr/>
        </p:nvSpPr>
        <p:spPr>
          <a:xfrm>
            <a:off x="6804950" y="101850"/>
            <a:ext cx="17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Naive-bayes</a:t>
            </a:r>
            <a:endParaRPr/>
          </a:p>
        </p:txBody>
      </p:sp>
      <p:sp>
        <p:nvSpPr>
          <p:cNvPr id="236" name="Google Shape;236;p42"/>
          <p:cNvSpPr txBox="1"/>
          <p:nvPr/>
        </p:nvSpPr>
        <p:spPr>
          <a:xfrm>
            <a:off x="6531225" y="1311350"/>
            <a:ext cx="262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Strong detection of negative words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nvSpPr>
        <p:spPr>
          <a:xfrm>
            <a:off x="6804950" y="101850"/>
            <a:ext cx="17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Naive-bayes</a:t>
            </a:r>
            <a:endParaRPr/>
          </a:p>
        </p:txBody>
      </p:sp>
      <p:sp>
        <p:nvSpPr>
          <p:cNvPr id="242" name="Google Shape;242;p43"/>
          <p:cNvSpPr txBox="1"/>
          <p:nvPr/>
        </p:nvSpPr>
        <p:spPr>
          <a:xfrm>
            <a:off x="6531225" y="1311350"/>
            <a:ext cx="262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Weak detection of positive words. Over focuses on specific molecules and unimportant words</a:t>
            </a:r>
            <a:endParaRPr/>
          </a:p>
        </p:txBody>
      </p:sp>
      <p:pic>
        <p:nvPicPr>
          <p:cNvPr id="243" name="Google Shape;243;p43"/>
          <p:cNvPicPr preferRelativeResize="0"/>
          <p:nvPr/>
        </p:nvPicPr>
        <p:blipFill>
          <a:blip r:embed="rId3">
            <a:alphaModFix/>
          </a:blip>
          <a:stretch>
            <a:fillRect/>
          </a:stretch>
        </p:blipFill>
        <p:spPr>
          <a:xfrm>
            <a:off x="152400" y="152400"/>
            <a:ext cx="5874169"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nvSpPr>
        <p:spPr>
          <a:xfrm>
            <a:off x="1532100" y="1968950"/>
            <a:ext cx="6079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Word2Vec</a:t>
            </a:r>
            <a:endParaRPr sz="5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5"/>
          <p:cNvPicPr preferRelativeResize="0"/>
          <p:nvPr/>
        </p:nvPicPr>
        <p:blipFill>
          <a:blip r:embed="rId3">
            <a:alphaModFix/>
          </a:blip>
          <a:stretch>
            <a:fillRect/>
          </a:stretch>
        </p:blipFill>
        <p:spPr>
          <a:xfrm>
            <a:off x="152400" y="514338"/>
            <a:ext cx="8839204" cy="3470078"/>
          </a:xfrm>
          <a:prstGeom prst="rect">
            <a:avLst/>
          </a:prstGeom>
          <a:noFill/>
          <a:ln>
            <a:noFill/>
          </a:ln>
        </p:spPr>
      </p:pic>
      <p:sp>
        <p:nvSpPr>
          <p:cNvPr id="254" name="Google Shape;254;p45"/>
          <p:cNvSpPr txBox="1"/>
          <p:nvPr/>
        </p:nvSpPr>
        <p:spPr>
          <a:xfrm>
            <a:off x="58850" y="4143025"/>
            <a:ext cx="499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goal was to first find the best preprocessing methodology - gensim vs GloVe, stemming vs. lemmatizing, and including or not including stopwords. </a:t>
            </a:r>
            <a:endParaRPr/>
          </a:p>
          <a:p>
            <a:pPr indent="0" lvl="0" marL="0" rtl="0" algn="l">
              <a:spcBef>
                <a:spcPts val="0"/>
              </a:spcBef>
              <a:spcAft>
                <a:spcPts val="0"/>
              </a:spcAft>
              <a:buNone/>
            </a:pPr>
            <a:r>
              <a:t/>
            </a:r>
            <a:endParaRPr/>
          </a:p>
        </p:txBody>
      </p:sp>
      <p:pic>
        <p:nvPicPr>
          <p:cNvPr id="255" name="Google Shape;255;p45"/>
          <p:cNvPicPr preferRelativeResize="0"/>
          <p:nvPr/>
        </p:nvPicPr>
        <p:blipFill>
          <a:blip r:embed="rId4">
            <a:alphaModFix/>
          </a:blip>
          <a:stretch>
            <a:fillRect/>
          </a:stretch>
        </p:blipFill>
        <p:spPr>
          <a:xfrm>
            <a:off x="2520863" y="77775"/>
            <a:ext cx="4102275" cy="430975"/>
          </a:xfrm>
          <a:prstGeom prst="rect">
            <a:avLst/>
          </a:prstGeom>
          <a:noFill/>
          <a:ln>
            <a:noFill/>
          </a:ln>
        </p:spPr>
      </p:pic>
      <p:sp>
        <p:nvSpPr>
          <p:cNvPr id="256" name="Google Shape;256;p45"/>
          <p:cNvSpPr txBox="1"/>
          <p:nvPr/>
        </p:nvSpPr>
        <p:spPr>
          <a:xfrm>
            <a:off x="4943425" y="3990025"/>
            <a:ext cx="410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What was found was that the gensim model with lemmatization and stopwords included was the best preprocessing methodology for generating word vectors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6"/>
          <p:cNvPicPr preferRelativeResize="0"/>
          <p:nvPr/>
        </p:nvPicPr>
        <p:blipFill>
          <a:blip r:embed="rId3">
            <a:alphaModFix/>
          </a:blip>
          <a:stretch>
            <a:fillRect/>
          </a:stretch>
        </p:blipFill>
        <p:spPr>
          <a:xfrm>
            <a:off x="152400" y="152400"/>
            <a:ext cx="8839204" cy="3888732"/>
          </a:xfrm>
          <a:prstGeom prst="rect">
            <a:avLst/>
          </a:prstGeom>
          <a:noFill/>
          <a:ln>
            <a:noFill/>
          </a:ln>
        </p:spPr>
      </p:pic>
      <p:pic>
        <p:nvPicPr>
          <p:cNvPr id="262" name="Google Shape;262;p46"/>
          <p:cNvPicPr preferRelativeResize="0"/>
          <p:nvPr/>
        </p:nvPicPr>
        <p:blipFill>
          <a:blip r:embed="rId4">
            <a:alphaModFix/>
          </a:blip>
          <a:stretch>
            <a:fillRect/>
          </a:stretch>
        </p:blipFill>
        <p:spPr>
          <a:xfrm>
            <a:off x="152400" y="4041125"/>
            <a:ext cx="3016450" cy="989300"/>
          </a:xfrm>
          <a:prstGeom prst="rect">
            <a:avLst/>
          </a:prstGeom>
          <a:noFill/>
          <a:ln>
            <a:noFill/>
          </a:ln>
        </p:spPr>
      </p:pic>
      <p:pic>
        <p:nvPicPr>
          <p:cNvPr id="263" name="Google Shape;263;p46"/>
          <p:cNvPicPr preferRelativeResize="0"/>
          <p:nvPr/>
        </p:nvPicPr>
        <p:blipFill>
          <a:blip r:embed="rId5">
            <a:alphaModFix/>
          </a:blip>
          <a:stretch>
            <a:fillRect/>
          </a:stretch>
        </p:blipFill>
        <p:spPr>
          <a:xfrm>
            <a:off x="3491000" y="4275962"/>
            <a:ext cx="3016450" cy="5196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nvSpPr>
        <p:spPr>
          <a:xfrm>
            <a:off x="1532100" y="1968950"/>
            <a:ext cx="6079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Attempting to use Causal Verbs</a:t>
            </a:r>
            <a:endParaRPr sz="5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8"/>
          <p:cNvPicPr preferRelativeResize="0"/>
          <p:nvPr/>
        </p:nvPicPr>
        <p:blipFill>
          <a:blip r:embed="rId3">
            <a:alphaModFix/>
          </a:blip>
          <a:stretch>
            <a:fillRect/>
          </a:stretch>
        </p:blipFill>
        <p:spPr>
          <a:xfrm>
            <a:off x="2080050" y="114775"/>
            <a:ext cx="5312309" cy="4838700"/>
          </a:xfrm>
          <a:prstGeom prst="rect">
            <a:avLst/>
          </a:prstGeom>
          <a:noFill/>
          <a:ln>
            <a:noFill/>
          </a:ln>
        </p:spPr>
      </p:pic>
      <p:sp>
        <p:nvSpPr>
          <p:cNvPr id="274" name="Google Shape;274;p48"/>
          <p:cNvSpPr txBox="1"/>
          <p:nvPr/>
        </p:nvSpPr>
        <p:spPr>
          <a:xfrm>
            <a:off x="435500" y="1388875"/>
            <a:ext cx="154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 enough sentences have the Girju 60 causal verbs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nvSpPr>
        <p:spPr>
          <a:xfrm>
            <a:off x="1532100" y="1968950"/>
            <a:ext cx="6079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Techniques to get more molecules</a:t>
            </a:r>
            <a:endParaRPr sz="5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nvSpPr>
        <p:spPr>
          <a:xfrm>
            <a:off x="666600" y="799200"/>
            <a:ext cx="78108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We needed to have more molecules than just the manually labeled ones for training to discover novel promoters and inhibitors and to do clustering</a:t>
            </a:r>
            <a:endParaRPr sz="1600"/>
          </a:p>
          <a:p>
            <a:pPr indent="0" lvl="0" marL="457200" rtl="0" algn="l">
              <a:spcBef>
                <a:spcPts val="0"/>
              </a:spcBef>
              <a:spcAft>
                <a:spcPts val="0"/>
              </a:spcAft>
              <a:buNone/>
            </a:pPr>
            <a:r>
              <a:rPr lang="en" sz="1600"/>
              <a:t> </a:t>
            </a:r>
            <a:endParaRPr sz="1600"/>
          </a:p>
          <a:p>
            <a:pPr indent="-330200" lvl="0" marL="457200" rtl="0" algn="l">
              <a:spcBef>
                <a:spcPts val="0"/>
              </a:spcBef>
              <a:spcAft>
                <a:spcPts val="0"/>
              </a:spcAft>
              <a:buSzPts val="1600"/>
              <a:buChar char="●"/>
            </a:pPr>
            <a:r>
              <a:rPr lang="en" sz="1600"/>
              <a:t>At first Named Entity Recognition was attempted to be used using </a:t>
            </a:r>
            <a:r>
              <a:rPr lang="en" sz="1600" u="sng">
                <a:solidFill>
                  <a:schemeClr val="hlink"/>
                </a:solidFill>
                <a:hlinkClick r:id="rId3"/>
              </a:rPr>
              <a:t>scipy NER models</a:t>
            </a:r>
            <a:r>
              <a:rPr lang="en" sz="1600"/>
              <a:t> but the only one that provided non-noisy results was the craft-trained model but even using that model extracted a lot of </a:t>
            </a:r>
            <a:r>
              <a:rPr lang="en" sz="1600"/>
              <a:t>extraneous</a:t>
            </a:r>
            <a:r>
              <a:rPr lang="en" sz="1600"/>
              <a:t> words that were not molecules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Therefore, a different approach using </a:t>
            </a:r>
            <a:r>
              <a:rPr lang="en" sz="1600" u="sng">
                <a:solidFill>
                  <a:schemeClr val="hlink"/>
                </a:solidFill>
                <a:hlinkClick r:id="rId4"/>
              </a:rPr>
              <a:t>scipy abbreviation detector</a:t>
            </a:r>
            <a:r>
              <a:rPr lang="en" sz="1600"/>
              <a:t> was used to determine molecules from the literature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The results were then manually curated to 822 molecules </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1"/>
          <p:cNvSpPr txBox="1"/>
          <p:nvPr/>
        </p:nvSpPr>
        <p:spPr>
          <a:xfrm>
            <a:off x="1532100" y="1968950"/>
            <a:ext cx="6079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Creating Graphs</a:t>
            </a:r>
            <a:endParaRPr sz="5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3312600" y="553175"/>
            <a:ext cx="2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Example of frequency table</a:t>
            </a:r>
            <a:endParaRPr b="1"/>
          </a:p>
        </p:txBody>
      </p:sp>
      <p:pic>
        <p:nvPicPr>
          <p:cNvPr id="72" name="Google Shape;72;p16"/>
          <p:cNvPicPr preferRelativeResize="0"/>
          <p:nvPr/>
        </p:nvPicPr>
        <p:blipFill>
          <a:blip r:embed="rId3">
            <a:alphaModFix/>
          </a:blip>
          <a:stretch>
            <a:fillRect/>
          </a:stretch>
        </p:blipFill>
        <p:spPr>
          <a:xfrm>
            <a:off x="152400" y="1117550"/>
            <a:ext cx="8839197" cy="33967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p:nvPr/>
        </p:nvSpPr>
        <p:spPr>
          <a:xfrm>
            <a:off x="985775" y="1120650"/>
            <a:ext cx="5606100" cy="1302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2"/>
          <p:cNvSpPr/>
          <p:nvPr/>
        </p:nvSpPr>
        <p:spPr>
          <a:xfrm>
            <a:off x="958175" y="2607300"/>
            <a:ext cx="7019100" cy="141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2"/>
          <p:cNvSpPr txBox="1"/>
          <p:nvPr/>
        </p:nvSpPr>
        <p:spPr>
          <a:xfrm>
            <a:off x="1066175" y="2575975"/>
            <a:ext cx="65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file:///Users/varunkrishnan/Downloads/similarity_100_strength.html</a:t>
            </a:r>
            <a:endParaRPr b="1"/>
          </a:p>
        </p:txBody>
      </p:sp>
      <p:sp>
        <p:nvSpPr>
          <p:cNvPr id="297" name="Google Shape;297;p52"/>
          <p:cNvSpPr txBox="1"/>
          <p:nvPr/>
        </p:nvSpPr>
        <p:spPr>
          <a:xfrm>
            <a:off x="1066175" y="1147600"/>
            <a:ext cx="53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file:///Users/varunkrishnan/Downloads/similarity_100.html</a:t>
            </a:r>
            <a:endParaRPr b="1"/>
          </a:p>
        </p:txBody>
      </p:sp>
      <p:sp>
        <p:nvSpPr>
          <p:cNvPr id="298" name="Google Shape;298;p52"/>
          <p:cNvSpPr txBox="1"/>
          <p:nvPr/>
        </p:nvSpPr>
        <p:spPr>
          <a:xfrm>
            <a:off x="1129625" y="1785588"/>
            <a:ext cx="54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file:///Users/varunkrishnan/Downloads/same_sentence.html</a:t>
            </a:r>
            <a:endParaRPr b="1"/>
          </a:p>
        </p:txBody>
      </p:sp>
      <p:sp>
        <p:nvSpPr>
          <p:cNvPr id="299" name="Google Shape;299;p52"/>
          <p:cNvSpPr txBox="1"/>
          <p:nvPr/>
        </p:nvSpPr>
        <p:spPr>
          <a:xfrm>
            <a:off x="981275" y="3267825"/>
            <a:ext cx="70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file:///Users/varunkrishnan/Downloads/similarity_100_causal_verb_strength.html</a:t>
            </a:r>
            <a:endParaRPr b="1"/>
          </a:p>
        </p:txBody>
      </p:sp>
      <p:sp>
        <p:nvSpPr>
          <p:cNvPr id="300" name="Google Shape;300;p52"/>
          <p:cNvSpPr txBox="1"/>
          <p:nvPr/>
        </p:nvSpPr>
        <p:spPr>
          <a:xfrm>
            <a:off x="1366425" y="3563813"/>
            <a:ext cx="541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Uses graph links built from same sentence and strength of links from causal verb scores</a:t>
            </a:r>
            <a:endParaRPr sz="1100"/>
          </a:p>
        </p:txBody>
      </p:sp>
      <p:sp>
        <p:nvSpPr>
          <p:cNvPr id="301" name="Google Shape;301;p52"/>
          <p:cNvSpPr txBox="1"/>
          <p:nvPr/>
        </p:nvSpPr>
        <p:spPr>
          <a:xfrm>
            <a:off x="1418575" y="2069563"/>
            <a:ext cx="541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Uses graph links built from same sentence</a:t>
            </a:r>
            <a:endParaRPr sz="1100"/>
          </a:p>
        </p:txBody>
      </p:sp>
      <p:sp>
        <p:nvSpPr>
          <p:cNvPr id="302" name="Google Shape;302;p52"/>
          <p:cNvSpPr txBox="1"/>
          <p:nvPr/>
        </p:nvSpPr>
        <p:spPr>
          <a:xfrm>
            <a:off x="1373500" y="1481913"/>
            <a:ext cx="541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Uses graph links built from top 100 wordvec similarity</a:t>
            </a:r>
            <a:endParaRPr sz="1100"/>
          </a:p>
        </p:txBody>
      </p:sp>
      <p:sp>
        <p:nvSpPr>
          <p:cNvPr id="303" name="Google Shape;303;p52"/>
          <p:cNvSpPr txBox="1"/>
          <p:nvPr/>
        </p:nvSpPr>
        <p:spPr>
          <a:xfrm>
            <a:off x="1469500" y="2875513"/>
            <a:ext cx="541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Uses graph links built from top 100 wordvec similarity and strength of links from wordvec similarity</a:t>
            </a:r>
            <a:endParaRPr sz="1100"/>
          </a:p>
        </p:txBody>
      </p:sp>
      <p:sp>
        <p:nvSpPr>
          <p:cNvPr id="304" name="Google Shape;304;p52"/>
          <p:cNvSpPr txBox="1"/>
          <p:nvPr/>
        </p:nvSpPr>
        <p:spPr>
          <a:xfrm>
            <a:off x="1690800" y="230150"/>
            <a:ext cx="5785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Edge Models, Edge Link Models</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nvSpPr>
        <p:spPr>
          <a:xfrm>
            <a:off x="699100" y="1108350"/>
            <a:ext cx="74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file:///Users/varunkrishnan/Downloads/similarity_100_strength_embed_size.html</a:t>
            </a:r>
            <a:endParaRPr b="1"/>
          </a:p>
        </p:txBody>
      </p:sp>
      <p:sp>
        <p:nvSpPr>
          <p:cNvPr id="310" name="Google Shape;310;p53"/>
          <p:cNvSpPr txBox="1"/>
          <p:nvPr/>
        </p:nvSpPr>
        <p:spPr>
          <a:xfrm>
            <a:off x="803200" y="1935175"/>
            <a:ext cx="68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file:///Users/varunkrishnan/Downloads/similarity_100_strength_verb_size.html</a:t>
            </a:r>
            <a:endParaRPr b="1"/>
          </a:p>
        </p:txBody>
      </p:sp>
      <p:sp>
        <p:nvSpPr>
          <p:cNvPr id="311" name="Google Shape;311;p53"/>
          <p:cNvSpPr txBox="1"/>
          <p:nvPr/>
        </p:nvSpPr>
        <p:spPr>
          <a:xfrm>
            <a:off x="962050" y="2264050"/>
            <a:ext cx="541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Uses graph links built from wordvec similarity, strength of links from wordvec similarity, but size of nodes built on percentage of sentences with causal verbs</a:t>
            </a:r>
            <a:endParaRPr sz="1100"/>
          </a:p>
        </p:txBody>
      </p:sp>
      <p:sp>
        <p:nvSpPr>
          <p:cNvPr id="312" name="Google Shape;312;p53"/>
          <p:cNvSpPr txBox="1"/>
          <p:nvPr/>
        </p:nvSpPr>
        <p:spPr>
          <a:xfrm>
            <a:off x="962050" y="1438250"/>
            <a:ext cx="541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Uses graph links built from wordvec similarity, strength of links from wordvec similarity, and size of nodes from wordvec similarity to regeneration</a:t>
            </a:r>
            <a:endParaRPr sz="1100"/>
          </a:p>
        </p:txBody>
      </p:sp>
      <p:sp>
        <p:nvSpPr>
          <p:cNvPr id="313" name="Google Shape;313;p53"/>
          <p:cNvSpPr txBox="1"/>
          <p:nvPr/>
        </p:nvSpPr>
        <p:spPr>
          <a:xfrm>
            <a:off x="834325" y="2858575"/>
            <a:ext cx="683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file:///C:/Users/2017v/Downloads/bert_regen_graph.html</a:t>
            </a:r>
            <a:endParaRPr b="1"/>
          </a:p>
          <a:p>
            <a:pPr indent="0" lvl="0" marL="0" rtl="0" algn="l">
              <a:spcBef>
                <a:spcPts val="0"/>
              </a:spcBef>
              <a:spcAft>
                <a:spcPts val="0"/>
              </a:spcAft>
              <a:buNone/>
            </a:pPr>
            <a:r>
              <a:t/>
            </a:r>
            <a:endParaRPr b="1"/>
          </a:p>
        </p:txBody>
      </p:sp>
      <p:sp>
        <p:nvSpPr>
          <p:cNvPr id="314" name="Google Shape;314;p53"/>
          <p:cNvSpPr txBox="1"/>
          <p:nvPr/>
        </p:nvSpPr>
        <p:spPr>
          <a:xfrm>
            <a:off x="998700" y="3163875"/>
            <a:ext cx="541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Uses graph links built from wordvec similarity, strength of links from bert score from Predict, and size of nodes on bert score</a:t>
            </a:r>
            <a:endParaRPr sz="1100"/>
          </a:p>
        </p:txBody>
      </p:sp>
      <p:sp>
        <p:nvSpPr>
          <p:cNvPr id="315" name="Google Shape;315;p53"/>
          <p:cNvSpPr txBox="1"/>
          <p:nvPr/>
        </p:nvSpPr>
        <p:spPr>
          <a:xfrm>
            <a:off x="699100" y="3898875"/>
            <a:ext cx="561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Notice how similar using causal verbs, bert score, and word2vec similarity to “regeneration” as size are correlated (top 3 are same and smallest same) </a:t>
            </a:r>
            <a:endParaRPr sz="1200"/>
          </a:p>
        </p:txBody>
      </p:sp>
      <p:sp>
        <p:nvSpPr>
          <p:cNvPr id="316" name="Google Shape;316;p53"/>
          <p:cNvSpPr/>
          <p:nvPr/>
        </p:nvSpPr>
        <p:spPr>
          <a:xfrm>
            <a:off x="606475" y="1091950"/>
            <a:ext cx="7069500" cy="263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3"/>
          <p:cNvSpPr txBox="1"/>
          <p:nvPr/>
        </p:nvSpPr>
        <p:spPr>
          <a:xfrm>
            <a:off x="1690800" y="230150"/>
            <a:ext cx="5785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Edge Link + Node Size Models</a:t>
            </a:r>
            <a:endParaRPr sz="2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4"/>
          <p:cNvPicPr preferRelativeResize="0"/>
          <p:nvPr/>
        </p:nvPicPr>
        <p:blipFill>
          <a:blip r:embed="rId3">
            <a:alphaModFix/>
          </a:blip>
          <a:stretch>
            <a:fillRect/>
          </a:stretch>
        </p:blipFill>
        <p:spPr>
          <a:xfrm>
            <a:off x="1843100" y="1864525"/>
            <a:ext cx="4838700" cy="990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5"/>
          <p:cNvPicPr preferRelativeResize="0"/>
          <p:nvPr/>
        </p:nvPicPr>
        <p:blipFill>
          <a:blip r:embed="rId3">
            <a:alphaModFix/>
          </a:blip>
          <a:stretch>
            <a:fillRect/>
          </a:stretch>
        </p:blipFill>
        <p:spPr>
          <a:xfrm>
            <a:off x="3222800" y="0"/>
            <a:ext cx="3393091"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6"/>
          <p:cNvPicPr preferRelativeResize="0"/>
          <p:nvPr/>
        </p:nvPicPr>
        <p:blipFill>
          <a:blip r:embed="rId3">
            <a:alphaModFix/>
          </a:blip>
          <a:stretch>
            <a:fillRect/>
          </a:stretch>
        </p:blipFill>
        <p:spPr>
          <a:xfrm>
            <a:off x="226350" y="1418650"/>
            <a:ext cx="8839199" cy="1689847"/>
          </a:xfrm>
          <a:prstGeom prst="rect">
            <a:avLst/>
          </a:prstGeom>
          <a:noFill/>
          <a:ln>
            <a:noFill/>
          </a:ln>
        </p:spPr>
      </p:pic>
      <p:sp>
        <p:nvSpPr>
          <p:cNvPr id="333" name="Google Shape;333;p56"/>
          <p:cNvSpPr txBox="1"/>
          <p:nvPr/>
        </p:nvSpPr>
        <p:spPr>
          <a:xfrm>
            <a:off x="3987900" y="728125"/>
            <a:ext cx="4109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keyword=”socs3”</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7"/>
          <p:cNvPicPr preferRelativeResize="0"/>
          <p:nvPr/>
        </p:nvPicPr>
        <p:blipFill>
          <a:blip r:embed="rId3">
            <a:alphaModFix/>
          </a:blip>
          <a:stretch>
            <a:fillRect/>
          </a:stretch>
        </p:blipFill>
        <p:spPr>
          <a:xfrm>
            <a:off x="2292700" y="107575"/>
            <a:ext cx="3814451" cy="4838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8"/>
          <p:cNvPicPr preferRelativeResize="0"/>
          <p:nvPr/>
        </p:nvPicPr>
        <p:blipFill>
          <a:blip r:embed="rId3">
            <a:alphaModFix/>
          </a:blip>
          <a:stretch>
            <a:fillRect/>
          </a:stretch>
        </p:blipFill>
        <p:spPr>
          <a:xfrm>
            <a:off x="152400" y="1104900"/>
            <a:ext cx="8839200" cy="217297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9"/>
          <p:cNvPicPr preferRelativeResize="0"/>
          <p:nvPr/>
        </p:nvPicPr>
        <p:blipFill>
          <a:blip r:embed="rId3">
            <a:alphaModFix/>
          </a:blip>
          <a:stretch>
            <a:fillRect/>
          </a:stretch>
        </p:blipFill>
        <p:spPr>
          <a:xfrm>
            <a:off x="1922925" y="152400"/>
            <a:ext cx="4415314" cy="4838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0"/>
          <p:cNvSpPr txBox="1"/>
          <p:nvPr/>
        </p:nvSpPr>
        <p:spPr>
          <a:xfrm>
            <a:off x="1967400" y="1968950"/>
            <a:ext cx="5209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OTHER IMAGES</a:t>
            </a:r>
            <a:endParaRPr sz="5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61"/>
          <p:cNvPicPr preferRelativeResize="0"/>
          <p:nvPr/>
        </p:nvPicPr>
        <p:blipFill>
          <a:blip r:embed="rId3">
            <a:alphaModFix/>
          </a:blip>
          <a:stretch>
            <a:fillRect/>
          </a:stretch>
        </p:blipFill>
        <p:spPr>
          <a:xfrm>
            <a:off x="936825" y="197200"/>
            <a:ext cx="6372225" cy="4391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1400625" y="506100"/>
            <a:ext cx="677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 through all sentences and label as positive or negative using pre-labeled </a:t>
            </a:r>
            <a:r>
              <a:rPr lang="en"/>
              <a:t>molecules</a:t>
            </a:r>
            <a:r>
              <a:rPr lang="en"/>
              <a:t>. During this time you can also create a </a:t>
            </a:r>
            <a:r>
              <a:rPr b="1" lang="en"/>
              <a:t>frequency table</a:t>
            </a:r>
            <a:endParaRPr b="1"/>
          </a:p>
        </p:txBody>
      </p:sp>
      <p:pic>
        <p:nvPicPr>
          <p:cNvPr id="78" name="Google Shape;78;p17"/>
          <p:cNvPicPr preferRelativeResize="0"/>
          <p:nvPr/>
        </p:nvPicPr>
        <p:blipFill>
          <a:blip r:embed="rId3">
            <a:alphaModFix/>
          </a:blip>
          <a:stretch>
            <a:fillRect/>
          </a:stretch>
        </p:blipFill>
        <p:spPr>
          <a:xfrm>
            <a:off x="2883050" y="1250575"/>
            <a:ext cx="2710781" cy="3717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2"/>
          <p:cNvSpPr txBox="1"/>
          <p:nvPr/>
        </p:nvSpPr>
        <p:spPr>
          <a:xfrm>
            <a:off x="1532100" y="1968950"/>
            <a:ext cx="6079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3 Different Graphs</a:t>
            </a:r>
            <a:endParaRPr sz="5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3"/>
          <p:cNvPicPr preferRelativeResize="0"/>
          <p:nvPr/>
        </p:nvPicPr>
        <p:blipFill>
          <a:blip r:embed="rId3">
            <a:alphaModFix/>
          </a:blip>
          <a:stretch>
            <a:fillRect/>
          </a:stretch>
        </p:blipFill>
        <p:spPr>
          <a:xfrm>
            <a:off x="2720600" y="52525"/>
            <a:ext cx="4658535" cy="4838699"/>
          </a:xfrm>
          <a:prstGeom prst="rect">
            <a:avLst/>
          </a:prstGeom>
          <a:noFill/>
          <a:ln>
            <a:noFill/>
          </a:ln>
        </p:spPr>
      </p:pic>
      <p:sp>
        <p:nvSpPr>
          <p:cNvPr id="369" name="Google Shape;369;p63"/>
          <p:cNvSpPr txBox="1"/>
          <p:nvPr/>
        </p:nvSpPr>
        <p:spPr>
          <a:xfrm>
            <a:off x="1041650" y="628275"/>
            <a:ext cx="11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BERT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4"/>
          <p:cNvSpPr txBox="1"/>
          <p:nvPr/>
        </p:nvSpPr>
        <p:spPr>
          <a:xfrm>
            <a:off x="1041650" y="628275"/>
            <a:ext cx="116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Word2Vec</a:t>
            </a:r>
            <a:endParaRPr>
              <a:solidFill>
                <a:schemeClr val="dk1"/>
              </a:solidFill>
            </a:endParaRPr>
          </a:p>
          <a:p>
            <a:pPr indent="0" lvl="0" marL="0" rtl="0" algn="l">
              <a:spcBef>
                <a:spcPts val="0"/>
              </a:spcBef>
              <a:spcAft>
                <a:spcPts val="0"/>
              </a:spcAft>
              <a:buNone/>
            </a:pPr>
            <a:r>
              <a:t/>
            </a:r>
            <a:endParaRPr/>
          </a:p>
        </p:txBody>
      </p:sp>
      <p:pic>
        <p:nvPicPr>
          <p:cNvPr id="375" name="Google Shape;375;p64"/>
          <p:cNvPicPr preferRelativeResize="0"/>
          <p:nvPr/>
        </p:nvPicPr>
        <p:blipFill>
          <a:blip r:embed="rId3">
            <a:alphaModFix/>
          </a:blip>
          <a:stretch>
            <a:fillRect/>
          </a:stretch>
        </p:blipFill>
        <p:spPr>
          <a:xfrm>
            <a:off x="2356850" y="152400"/>
            <a:ext cx="5101102"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5"/>
          <p:cNvSpPr txBox="1"/>
          <p:nvPr/>
        </p:nvSpPr>
        <p:spPr>
          <a:xfrm>
            <a:off x="328275" y="457050"/>
            <a:ext cx="14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Causal Verbs</a:t>
            </a:r>
            <a:endParaRPr/>
          </a:p>
        </p:txBody>
      </p:sp>
      <p:pic>
        <p:nvPicPr>
          <p:cNvPr id="381" name="Google Shape;381;p65"/>
          <p:cNvPicPr preferRelativeResize="0"/>
          <p:nvPr/>
        </p:nvPicPr>
        <p:blipFill>
          <a:blip r:embed="rId3">
            <a:alphaModFix/>
          </a:blip>
          <a:stretch>
            <a:fillRect/>
          </a:stretch>
        </p:blipFill>
        <p:spPr>
          <a:xfrm>
            <a:off x="2356850" y="152400"/>
            <a:ext cx="4749643" cy="4838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6"/>
          <p:cNvSpPr txBox="1"/>
          <p:nvPr/>
        </p:nvSpPr>
        <p:spPr>
          <a:xfrm>
            <a:off x="142800" y="4544725"/>
            <a:ext cx="14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BERT</a:t>
            </a:r>
            <a:endParaRPr/>
          </a:p>
        </p:txBody>
      </p:sp>
      <p:pic>
        <p:nvPicPr>
          <p:cNvPr id="387" name="Google Shape;387;p66"/>
          <p:cNvPicPr preferRelativeResize="0"/>
          <p:nvPr/>
        </p:nvPicPr>
        <p:blipFill>
          <a:blip r:embed="rId3">
            <a:alphaModFix/>
          </a:blip>
          <a:stretch>
            <a:fillRect/>
          </a:stretch>
        </p:blipFill>
        <p:spPr>
          <a:xfrm rot="124786">
            <a:off x="5585210" y="1553428"/>
            <a:ext cx="3771932" cy="3842670"/>
          </a:xfrm>
          <a:prstGeom prst="rect">
            <a:avLst/>
          </a:prstGeom>
          <a:noFill/>
          <a:ln>
            <a:noFill/>
          </a:ln>
        </p:spPr>
      </p:pic>
      <p:pic>
        <p:nvPicPr>
          <p:cNvPr id="388" name="Google Shape;388;p66"/>
          <p:cNvPicPr preferRelativeResize="0"/>
          <p:nvPr/>
        </p:nvPicPr>
        <p:blipFill>
          <a:blip r:embed="rId4">
            <a:alphaModFix/>
          </a:blip>
          <a:stretch>
            <a:fillRect/>
          </a:stretch>
        </p:blipFill>
        <p:spPr>
          <a:xfrm rot="-3141802">
            <a:off x="656312" y="1728826"/>
            <a:ext cx="3030178" cy="3147373"/>
          </a:xfrm>
          <a:prstGeom prst="rect">
            <a:avLst/>
          </a:prstGeom>
          <a:noFill/>
          <a:ln>
            <a:noFill/>
          </a:ln>
        </p:spPr>
      </p:pic>
      <p:pic>
        <p:nvPicPr>
          <p:cNvPr id="389" name="Google Shape;389;p66"/>
          <p:cNvPicPr preferRelativeResize="0"/>
          <p:nvPr/>
        </p:nvPicPr>
        <p:blipFill>
          <a:blip r:embed="rId5">
            <a:alphaModFix/>
          </a:blip>
          <a:stretch>
            <a:fillRect/>
          </a:stretch>
        </p:blipFill>
        <p:spPr>
          <a:xfrm rot="7506128">
            <a:off x="3158519" y="143814"/>
            <a:ext cx="3471836" cy="3293248"/>
          </a:xfrm>
          <a:prstGeom prst="rect">
            <a:avLst/>
          </a:prstGeom>
          <a:noFill/>
          <a:ln>
            <a:noFill/>
          </a:ln>
        </p:spPr>
      </p:pic>
      <p:sp>
        <p:nvSpPr>
          <p:cNvPr id="390" name="Google Shape;390;p66"/>
          <p:cNvSpPr txBox="1"/>
          <p:nvPr/>
        </p:nvSpPr>
        <p:spPr>
          <a:xfrm>
            <a:off x="7724375" y="4315725"/>
            <a:ext cx="14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Causal Verbs</a:t>
            </a:r>
            <a:endParaRPr/>
          </a:p>
        </p:txBody>
      </p:sp>
      <p:sp>
        <p:nvSpPr>
          <p:cNvPr id="391" name="Google Shape;391;p66"/>
          <p:cNvSpPr txBox="1"/>
          <p:nvPr/>
        </p:nvSpPr>
        <p:spPr>
          <a:xfrm>
            <a:off x="2692175" y="324100"/>
            <a:ext cx="14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Word2Vec</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7"/>
          <p:cNvSpPr txBox="1"/>
          <p:nvPr/>
        </p:nvSpPr>
        <p:spPr>
          <a:xfrm>
            <a:off x="1532100" y="1709850"/>
            <a:ext cx="6079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10 Epochs</a:t>
            </a:r>
            <a:endParaRPr sz="5000"/>
          </a:p>
          <a:p>
            <a:pPr indent="0" lvl="0" marL="0" rtl="0" algn="ctr">
              <a:spcBef>
                <a:spcPts val="0"/>
              </a:spcBef>
              <a:spcAft>
                <a:spcPts val="0"/>
              </a:spcAft>
              <a:buNone/>
            </a:pPr>
            <a:r>
              <a:rPr lang="en" sz="5000"/>
              <a:t>10 Samples</a:t>
            </a:r>
            <a:endParaRPr sz="5000"/>
          </a:p>
        </p:txBody>
      </p:sp>
      <p:sp>
        <p:nvSpPr>
          <p:cNvPr id="397" name="Google Shape;397;p67"/>
          <p:cNvSpPr txBox="1"/>
          <p:nvPr/>
        </p:nvSpPr>
        <p:spPr>
          <a:xfrm>
            <a:off x="3302250" y="617600"/>
            <a:ext cx="2539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0000"/>
                </a:solidFill>
              </a:rPr>
              <a:t>Word2Vec Embeddings</a:t>
            </a:r>
            <a:endParaRPr b="1" sz="200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8"/>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Gensim Word Embeddings</a:t>
            </a:r>
            <a:endParaRPr/>
          </a:p>
        </p:txBody>
      </p:sp>
      <p:sp>
        <p:nvSpPr>
          <p:cNvPr id="403" name="Google Shape;403;p68"/>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404" name="Google Shape;404;p68"/>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405" name="Google Shape;405;p68"/>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406" name="Google Shape;406;p68"/>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407" name="Google Shape;407;p68"/>
          <p:cNvSpPr txBox="1"/>
          <p:nvPr/>
        </p:nvSpPr>
        <p:spPr>
          <a:xfrm>
            <a:off x="6535150" y="1476300"/>
            <a:ext cx="262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can see it’s clustering on </a:t>
            </a:r>
            <a:r>
              <a:rPr b="1" lang="en"/>
              <a:t>pathways</a:t>
            </a:r>
            <a:endParaRPr/>
          </a:p>
        </p:txBody>
      </p:sp>
      <p:sp>
        <p:nvSpPr>
          <p:cNvPr id="408" name="Google Shape;408;p68"/>
          <p:cNvSpPr txBox="1"/>
          <p:nvPr/>
        </p:nvSpPr>
        <p:spPr>
          <a:xfrm>
            <a:off x="7135150" y="41173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99</a:t>
            </a:r>
            <a:endParaRPr/>
          </a:p>
        </p:txBody>
      </p:sp>
      <p:pic>
        <p:nvPicPr>
          <p:cNvPr id="409" name="Google Shape;409;p68"/>
          <p:cNvPicPr preferRelativeResize="0"/>
          <p:nvPr/>
        </p:nvPicPr>
        <p:blipFill>
          <a:blip r:embed="rId3">
            <a:alphaModFix/>
          </a:blip>
          <a:stretch>
            <a:fillRect/>
          </a:stretch>
        </p:blipFill>
        <p:spPr>
          <a:xfrm>
            <a:off x="2440550" y="152400"/>
            <a:ext cx="4094588" cy="4122827"/>
          </a:xfrm>
          <a:prstGeom prst="rect">
            <a:avLst/>
          </a:prstGeom>
          <a:noFill/>
          <a:ln>
            <a:noFill/>
          </a:ln>
        </p:spPr>
      </p:pic>
      <p:pic>
        <p:nvPicPr>
          <p:cNvPr id="410" name="Google Shape;410;p68"/>
          <p:cNvPicPr preferRelativeResize="0"/>
          <p:nvPr/>
        </p:nvPicPr>
        <p:blipFill>
          <a:blip r:embed="rId4">
            <a:alphaModFix/>
          </a:blip>
          <a:stretch>
            <a:fillRect/>
          </a:stretch>
        </p:blipFill>
        <p:spPr>
          <a:xfrm>
            <a:off x="286950" y="1243150"/>
            <a:ext cx="1615375" cy="848750"/>
          </a:xfrm>
          <a:prstGeom prst="rect">
            <a:avLst/>
          </a:prstGeom>
          <a:noFill/>
          <a:ln>
            <a:noFill/>
          </a:ln>
        </p:spPr>
      </p:pic>
      <p:pic>
        <p:nvPicPr>
          <p:cNvPr id="411" name="Google Shape;411;p68"/>
          <p:cNvPicPr preferRelativeResize="0"/>
          <p:nvPr/>
        </p:nvPicPr>
        <p:blipFill>
          <a:blip r:embed="rId5">
            <a:alphaModFix/>
          </a:blip>
          <a:stretch>
            <a:fillRect/>
          </a:stretch>
        </p:blipFill>
        <p:spPr>
          <a:xfrm>
            <a:off x="382889" y="0"/>
            <a:ext cx="1423500" cy="997935"/>
          </a:xfrm>
          <a:prstGeom prst="rect">
            <a:avLst/>
          </a:prstGeom>
          <a:noFill/>
          <a:ln>
            <a:noFill/>
          </a:ln>
        </p:spPr>
      </p:pic>
      <p:pic>
        <p:nvPicPr>
          <p:cNvPr id="412" name="Google Shape;412;p68"/>
          <p:cNvPicPr preferRelativeResize="0"/>
          <p:nvPr/>
        </p:nvPicPr>
        <p:blipFill>
          <a:blip r:embed="rId6">
            <a:alphaModFix/>
          </a:blip>
          <a:stretch>
            <a:fillRect/>
          </a:stretch>
        </p:blipFill>
        <p:spPr>
          <a:xfrm>
            <a:off x="467913" y="2265175"/>
            <a:ext cx="1485900" cy="971550"/>
          </a:xfrm>
          <a:prstGeom prst="rect">
            <a:avLst/>
          </a:prstGeom>
          <a:noFill/>
          <a:ln>
            <a:noFill/>
          </a:ln>
        </p:spPr>
      </p:pic>
      <p:pic>
        <p:nvPicPr>
          <p:cNvPr id="413" name="Google Shape;413;p68"/>
          <p:cNvPicPr preferRelativeResize="0"/>
          <p:nvPr/>
        </p:nvPicPr>
        <p:blipFill>
          <a:blip r:embed="rId7">
            <a:alphaModFix/>
          </a:blip>
          <a:stretch>
            <a:fillRect/>
          </a:stretch>
        </p:blipFill>
        <p:spPr>
          <a:xfrm>
            <a:off x="748025" y="3236730"/>
            <a:ext cx="1154300" cy="1097295"/>
          </a:xfrm>
          <a:prstGeom prst="rect">
            <a:avLst/>
          </a:prstGeom>
          <a:noFill/>
          <a:ln>
            <a:noFill/>
          </a:ln>
        </p:spPr>
      </p:pic>
      <p:cxnSp>
        <p:nvCxnSpPr>
          <p:cNvPr id="414" name="Google Shape;414;p68"/>
          <p:cNvCxnSpPr>
            <a:stCxn id="411" idx="3"/>
          </p:cNvCxnSpPr>
          <p:nvPr/>
        </p:nvCxnSpPr>
        <p:spPr>
          <a:xfrm>
            <a:off x="1806389" y="498968"/>
            <a:ext cx="2190000" cy="1500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68"/>
          <p:cNvCxnSpPr>
            <a:stCxn id="410" idx="3"/>
          </p:cNvCxnSpPr>
          <p:nvPr/>
        </p:nvCxnSpPr>
        <p:spPr>
          <a:xfrm flipH="1" rot="10800000">
            <a:off x="1902325" y="1062425"/>
            <a:ext cx="1962300" cy="60510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68"/>
          <p:cNvCxnSpPr>
            <a:stCxn id="412" idx="3"/>
          </p:cNvCxnSpPr>
          <p:nvPr/>
        </p:nvCxnSpPr>
        <p:spPr>
          <a:xfrm flipH="1" rot="10800000">
            <a:off x="1953813" y="1701850"/>
            <a:ext cx="1986000" cy="1049100"/>
          </a:xfrm>
          <a:prstGeom prst="straightConnector1">
            <a:avLst/>
          </a:prstGeom>
          <a:noFill/>
          <a:ln cap="flat" cmpd="sng" w="9525">
            <a:solidFill>
              <a:schemeClr val="dk2"/>
            </a:solidFill>
            <a:prstDash val="solid"/>
            <a:round/>
            <a:headEnd len="med" w="med" type="none"/>
            <a:tailEnd len="med" w="med" type="none"/>
          </a:ln>
        </p:spPr>
      </p:cxnSp>
      <p:cxnSp>
        <p:nvCxnSpPr>
          <p:cNvPr id="417" name="Google Shape;417;p68"/>
          <p:cNvCxnSpPr>
            <a:stCxn id="413" idx="3"/>
          </p:cNvCxnSpPr>
          <p:nvPr/>
        </p:nvCxnSpPr>
        <p:spPr>
          <a:xfrm flipH="1" rot="10800000">
            <a:off x="1902325" y="1796078"/>
            <a:ext cx="2846400" cy="198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Word Embeddings</a:t>
            </a:r>
            <a:endParaRPr/>
          </a:p>
        </p:txBody>
      </p:sp>
      <p:sp>
        <p:nvSpPr>
          <p:cNvPr id="423" name="Google Shape;423;p69"/>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424" name="Google Shape;424;p69"/>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425" name="Google Shape;425;p69"/>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426" name="Google Shape;426;p69"/>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427" name="Google Shape;427;p69"/>
          <p:cNvSpPr txBox="1"/>
          <p:nvPr/>
        </p:nvSpPr>
        <p:spPr>
          <a:xfrm>
            <a:off x="7135150" y="41173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pic>
        <p:nvPicPr>
          <p:cNvPr id="428" name="Google Shape;428;p69"/>
          <p:cNvPicPr preferRelativeResize="0"/>
          <p:nvPr/>
        </p:nvPicPr>
        <p:blipFill>
          <a:blip r:embed="rId3">
            <a:alphaModFix/>
          </a:blip>
          <a:stretch>
            <a:fillRect/>
          </a:stretch>
        </p:blipFill>
        <p:spPr>
          <a:xfrm>
            <a:off x="174000" y="180600"/>
            <a:ext cx="8542586" cy="3812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0"/>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Gensim Word Embeddings</a:t>
            </a:r>
            <a:endParaRPr/>
          </a:p>
        </p:txBody>
      </p:sp>
      <p:sp>
        <p:nvSpPr>
          <p:cNvPr id="434" name="Google Shape;434;p70"/>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435" name="Google Shape;435;p70"/>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436" name="Google Shape;436;p70"/>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437" name="Google Shape;437;p70"/>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438" name="Google Shape;438;p70"/>
          <p:cNvSpPr txBox="1"/>
          <p:nvPr/>
        </p:nvSpPr>
        <p:spPr>
          <a:xfrm>
            <a:off x="6535150" y="2263950"/>
            <a:ext cx="262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can see it’s clustering on </a:t>
            </a:r>
            <a:r>
              <a:rPr b="1" lang="en"/>
              <a:t>pathways</a:t>
            </a:r>
            <a:endParaRPr/>
          </a:p>
        </p:txBody>
      </p:sp>
      <p:sp>
        <p:nvSpPr>
          <p:cNvPr id="439" name="Google Shape;439;p70"/>
          <p:cNvSpPr txBox="1"/>
          <p:nvPr/>
        </p:nvSpPr>
        <p:spPr>
          <a:xfrm>
            <a:off x="7135150" y="41173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pic>
        <p:nvPicPr>
          <p:cNvPr id="440" name="Google Shape;440;p70"/>
          <p:cNvPicPr preferRelativeResize="0"/>
          <p:nvPr/>
        </p:nvPicPr>
        <p:blipFill>
          <a:blip r:embed="rId3">
            <a:alphaModFix/>
          </a:blip>
          <a:stretch>
            <a:fillRect/>
          </a:stretch>
        </p:blipFill>
        <p:spPr>
          <a:xfrm>
            <a:off x="2202275" y="114775"/>
            <a:ext cx="4144186" cy="4122825"/>
          </a:xfrm>
          <a:prstGeom prst="rect">
            <a:avLst/>
          </a:prstGeom>
          <a:noFill/>
          <a:ln>
            <a:noFill/>
          </a:ln>
        </p:spPr>
      </p:pic>
      <p:pic>
        <p:nvPicPr>
          <p:cNvPr id="441" name="Google Shape;441;p70"/>
          <p:cNvPicPr preferRelativeResize="0"/>
          <p:nvPr/>
        </p:nvPicPr>
        <p:blipFill>
          <a:blip r:embed="rId4">
            <a:alphaModFix/>
          </a:blip>
          <a:stretch>
            <a:fillRect/>
          </a:stretch>
        </p:blipFill>
        <p:spPr>
          <a:xfrm>
            <a:off x="443900" y="2512600"/>
            <a:ext cx="1428750" cy="1009650"/>
          </a:xfrm>
          <a:prstGeom prst="rect">
            <a:avLst/>
          </a:prstGeom>
          <a:noFill/>
          <a:ln>
            <a:noFill/>
          </a:ln>
        </p:spPr>
      </p:pic>
      <p:pic>
        <p:nvPicPr>
          <p:cNvPr id="442" name="Google Shape;442;p70"/>
          <p:cNvPicPr preferRelativeResize="0"/>
          <p:nvPr/>
        </p:nvPicPr>
        <p:blipFill>
          <a:blip r:embed="rId5">
            <a:alphaModFix/>
          </a:blip>
          <a:stretch>
            <a:fillRect/>
          </a:stretch>
        </p:blipFill>
        <p:spPr>
          <a:xfrm>
            <a:off x="6677536" y="326350"/>
            <a:ext cx="1390650" cy="1257300"/>
          </a:xfrm>
          <a:prstGeom prst="rect">
            <a:avLst/>
          </a:prstGeom>
          <a:noFill/>
          <a:ln>
            <a:noFill/>
          </a:ln>
        </p:spPr>
      </p:pic>
      <p:pic>
        <p:nvPicPr>
          <p:cNvPr id="443" name="Google Shape;443;p70"/>
          <p:cNvPicPr preferRelativeResize="0"/>
          <p:nvPr/>
        </p:nvPicPr>
        <p:blipFill>
          <a:blip r:embed="rId6">
            <a:alphaModFix/>
          </a:blip>
          <a:stretch>
            <a:fillRect/>
          </a:stretch>
        </p:blipFill>
        <p:spPr>
          <a:xfrm>
            <a:off x="152400" y="114775"/>
            <a:ext cx="1474350" cy="1680450"/>
          </a:xfrm>
          <a:prstGeom prst="rect">
            <a:avLst/>
          </a:prstGeom>
          <a:noFill/>
          <a:ln>
            <a:noFill/>
          </a:ln>
        </p:spPr>
      </p:pic>
      <p:cxnSp>
        <p:nvCxnSpPr>
          <p:cNvPr id="444" name="Google Shape;444;p70"/>
          <p:cNvCxnSpPr>
            <a:endCxn id="442" idx="1"/>
          </p:cNvCxnSpPr>
          <p:nvPr/>
        </p:nvCxnSpPr>
        <p:spPr>
          <a:xfrm flipH="1" rot="10800000">
            <a:off x="5707636" y="955000"/>
            <a:ext cx="969900" cy="1641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70"/>
          <p:cNvCxnSpPr>
            <a:stCxn id="441" idx="3"/>
          </p:cNvCxnSpPr>
          <p:nvPr/>
        </p:nvCxnSpPr>
        <p:spPr>
          <a:xfrm flipH="1" rot="10800000">
            <a:off x="1872650" y="2256625"/>
            <a:ext cx="3647100" cy="7608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70"/>
          <p:cNvCxnSpPr>
            <a:stCxn id="443" idx="3"/>
          </p:cNvCxnSpPr>
          <p:nvPr/>
        </p:nvCxnSpPr>
        <p:spPr>
          <a:xfrm>
            <a:off x="1626750" y="955000"/>
            <a:ext cx="3347400" cy="24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1"/>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Gensim Word Embeddings</a:t>
            </a:r>
            <a:endParaRPr/>
          </a:p>
        </p:txBody>
      </p:sp>
      <p:sp>
        <p:nvSpPr>
          <p:cNvPr id="452" name="Google Shape;452;p71"/>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453" name="Google Shape;453;p71"/>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454" name="Google Shape;454;p71"/>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455" name="Google Shape;455;p71"/>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456" name="Google Shape;456;p71"/>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sp>
        <p:nvSpPr>
          <p:cNvPr id="457" name="Google Shape;457;p71"/>
          <p:cNvSpPr txBox="1"/>
          <p:nvPr/>
        </p:nvSpPr>
        <p:spPr>
          <a:xfrm>
            <a:off x="255650" y="3628500"/>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Using the full embeddings you can see top 10 most similar </a:t>
            </a:r>
            <a:r>
              <a:rPr i="1" lang="en"/>
              <a:t>GraphSage Embeddings</a:t>
            </a:r>
            <a:r>
              <a:rPr b="1" lang="en"/>
              <a:t> </a:t>
            </a:r>
            <a:r>
              <a:rPr lang="en"/>
              <a:t>are molecules in the same pathway to </a:t>
            </a:r>
            <a:r>
              <a:rPr b="1" lang="en"/>
              <a:t>STAT3</a:t>
            </a:r>
            <a:r>
              <a:rPr lang="en"/>
              <a:t> - not as good as when done with 2D Embeddings</a:t>
            </a:r>
            <a:endParaRPr/>
          </a:p>
        </p:txBody>
      </p:sp>
      <p:pic>
        <p:nvPicPr>
          <p:cNvPr id="458" name="Google Shape;458;p71"/>
          <p:cNvPicPr preferRelativeResize="0"/>
          <p:nvPr/>
        </p:nvPicPr>
        <p:blipFill>
          <a:blip r:embed="rId3">
            <a:alphaModFix/>
          </a:blip>
          <a:stretch>
            <a:fillRect/>
          </a:stretch>
        </p:blipFill>
        <p:spPr>
          <a:xfrm>
            <a:off x="152400" y="152400"/>
            <a:ext cx="4847063" cy="3323700"/>
          </a:xfrm>
          <a:prstGeom prst="rect">
            <a:avLst/>
          </a:prstGeom>
          <a:noFill/>
          <a:ln>
            <a:noFill/>
          </a:ln>
        </p:spPr>
      </p:pic>
      <p:pic>
        <p:nvPicPr>
          <p:cNvPr id="459" name="Google Shape;459;p71"/>
          <p:cNvPicPr preferRelativeResize="0"/>
          <p:nvPr/>
        </p:nvPicPr>
        <p:blipFill>
          <a:blip r:embed="rId4">
            <a:alphaModFix/>
          </a:blip>
          <a:stretch>
            <a:fillRect/>
          </a:stretch>
        </p:blipFill>
        <p:spPr>
          <a:xfrm>
            <a:off x="5151863" y="466650"/>
            <a:ext cx="3839737" cy="269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152400" y="281875"/>
            <a:ext cx="8839199" cy="2817865"/>
          </a:xfrm>
          <a:prstGeom prst="rect">
            <a:avLst/>
          </a:prstGeom>
          <a:noFill/>
          <a:ln>
            <a:noFill/>
          </a:ln>
        </p:spPr>
      </p:pic>
      <p:sp>
        <p:nvSpPr>
          <p:cNvPr id="84" name="Google Shape;84;p18"/>
          <p:cNvSpPr txBox="1"/>
          <p:nvPr/>
        </p:nvSpPr>
        <p:spPr>
          <a:xfrm>
            <a:off x="5720225" y="3471975"/>
            <a:ext cx="308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that I created a % column because the negative and positive sentences were of different length </a:t>
            </a:r>
            <a:endParaRPr/>
          </a:p>
        </p:txBody>
      </p:sp>
      <p:pic>
        <p:nvPicPr>
          <p:cNvPr id="85" name="Google Shape;85;p18"/>
          <p:cNvPicPr preferRelativeResize="0"/>
          <p:nvPr/>
        </p:nvPicPr>
        <p:blipFill>
          <a:blip r:embed="rId4">
            <a:alphaModFix/>
          </a:blip>
          <a:stretch>
            <a:fillRect/>
          </a:stretch>
        </p:blipFill>
        <p:spPr>
          <a:xfrm>
            <a:off x="265850" y="3318500"/>
            <a:ext cx="3714750" cy="1447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2"/>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a:t>
            </a:r>
            <a:r>
              <a:rPr lang="en"/>
              <a:t>Gensim</a:t>
            </a:r>
            <a:r>
              <a:rPr lang="en"/>
              <a:t> Word Embeddings</a:t>
            </a:r>
            <a:endParaRPr/>
          </a:p>
        </p:txBody>
      </p:sp>
      <p:sp>
        <p:nvSpPr>
          <p:cNvPr id="465" name="Google Shape;465;p72"/>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466" name="Google Shape;466;p72"/>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467" name="Google Shape;467;p72"/>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468" name="Google Shape;468;p72"/>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469" name="Google Shape;469;p72"/>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pic>
        <p:nvPicPr>
          <p:cNvPr id="470" name="Google Shape;470;p72"/>
          <p:cNvPicPr preferRelativeResize="0"/>
          <p:nvPr/>
        </p:nvPicPr>
        <p:blipFill>
          <a:blip r:embed="rId3">
            <a:alphaModFix/>
          </a:blip>
          <a:stretch>
            <a:fillRect/>
          </a:stretch>
        </p:blipFill>
        <p:spPr>
          <a:xfrm>
            <a:off x="789350" y="214925"/>
            <a:ext cx="4301857" cy="4212699"/>
          </a:xfrm>
          <a:prstGeom prst="rect">
            <a:avLst/>
          </a:prstGeom>
          <a:noFill/>
          <a:ln>
            <a:noFill/>
          </a:ln>
        </p:spPr>
      </p:pic>
      <p:pic>
        <p:nvPicPr>
          <p:cNvPr id="471" name="Google Shape;471;p72"/>
          <p:cNvPicPr preferRelativeResize="0"/>
          <p:nvPr/>
        </p:nvPicPr>
        <p:blipFill>
          <a:blip r:embed="rId4">
            <a:alphaModFix/>
          </a:blip>
          <a:stretch>
            <a:fillRect/>
          </a:stretch>
        </p:blipFill>
        <p:spPr>
          <a:xfrm>
            <a:off x="5678982" y="263775"/>
            <a:ext cx="2705100" cy="2533650"/>
          </a:xfrm>
          <a:prstGeom prst="rect">
            <a:avLst/>
          </a:prstGeom>
          <a:noFill/>
          <a:ln>
            <a:noFill/>
          </a:ln>
        </p:spPr>
      </p:pic>
      <p:cxnSp>
        <p:nvCxnSpPr>
          <p:cNvPr id="472" name="Google Shape;472;p72"/>
          <p:cNvCxnSpPr/>
          <p:nvPr/>
        </p:nvCxnSpPr>
        <p:spPr>
          <a:xfrm flipH="1" rot="10800000">
            <a:off x="4844350" y="1644000"/>
            <a:ext cx="1285800" cy="1984500"/>
          </a:xfrm>
          <a:prstGeom prst="straightConnector1">
            <a:avLst/>
          </a:prstGeom>
          <a:noFill/>
          <a:ln cap="flat" cmpd="sng" w="9525">
            <a:solidFill>
              <a:schemeClr val="dk2"/>
            </a:solidFill>
            <a:prstDash val="solid"/>
            <a:round/>
            <a:headEnd len="med" w="med" type="none"/>
            <a:tailEnd len="med" w="med" type="none"/>
          </a:ln>
        </p:spPr>
      </p:cxnSp>
      <p:pic>
        <p:nvPicPr>
          <p:cNvPr id="473" name="Google Shape;473;p72"/>
          <p:cNvPicPr preferRelativeResize="0"/>
          <p:nvPr/>
        </p:nvPicPr>
        <p:blipFill rotWithShape="1">
          <a:blip r:embed="rId5">
            <a:alphaModFix/>
          </a:blip>
          <a:srcRect b="0" l="0" r="28299" t="28571"/>
          <a:stretch/>
        </p:blipFill>
        <p:spPr>
          <a:xfrm>
            <a:off x="6004175" y="2976750"/>
            <a:ext cx="1812450" cy="12673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3"/>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Gensim Word Embeddings</a:t>
            </a:r>
            <a:endParaRPr/>
          </a:p>
        </p:txBody>
      </p:sp>
      <p:sp>
        <p:nvSpPr>
          <p:cNvPr id="479" name="Google Shape;479;p73"/>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480" name="Google Shape;480;p73"/>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481" name="Google Shape;481;p73"/>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482" name="Google Shape;482;p73"/>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483" name="Google Shape;483;p73"/>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pic>
        <p:nvPicPr>
          <p:cNvPr id="484" name="Google Shape;484;p73"/>
          <p:cNvPicPr preferRelativeResize="0"/>
          <p:nvPr/>
        </p:nvPicPr>
        <p:blipFill rotWithShape="1">
          <a:blip r:embed="rId3">
            <a:alphaModFix/>
          </a:blip>
          <a:srcRect b="0" l="0" r="20382" t="0"/>
          <a:stretch/>
        </p:blipFill>
        <p:spPr>
          <a:xfrm>
            <a:off x="4732975" y="568350"/>
            <a:ext cx="4360399" cy="2310900"/>
          </a:xfrm>
          <a:prstGeom prst="rect">
            <a:avLst/>
          </a:prstGeom>
          <a:noFill/>
          <a:ln>
            <a:noFill/>
          </a:ln>
        </p:spPr>
      </p:pic>
      <p:pic>
        <p:nvPicPr>
          <p:cNvPr id="485" name="Google Shape;485;p73"/>
          <p:cNvPicPr preferRelativeResize="0"/>
          <p:nvPr/>
        </p:nvPicPr>
        <p:blipFill rotWithShape="1">
          <a:blip r:embed="rId4">
            <a:alphaModFix/>
          </a:blip>
          <a:srcRect b="0" l="0" r="23774" t="0"/>
          <a:stretch/>
        </p:blipFill>
        <p:spPr>
          <a:xfrm>
            <a:off x="62325" y="499825"/>
            <a:ext cx="4154274" cy="2166700"/>
          </a:xfrm>
          <a:prstGeom prst="rect">
            <a:avLst/>
          </a:prstGeom>
          <a:noFill/>
          <a:ln>
            <a:noFill/>
          </a:ln>
        </p:spPr>
      </p:pic>
      <p:sp>
        <p:nvSpPr>
          <p:cNvPr id="486" name="Google Shape;486;p73"/>
          <p:cNvSpPr txBox="1"/>
          <p:nvPr/>
        </p:nvSpPr>
        <p:spPr>
          <a:xfrm>
            <a:off x="255650" y="3628500"/>
            <a:ext cx="75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 of these are already known promoters and inhibitors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4"/>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Gensim Word Embeddings</a:t>
            </a:r>
            <a:endParaRPr/>
          </a:p>
        </p:txBody>
      </p:sp>
      <p:sp>
        <p:nvSpPr>
          <p:cNvPr id="492" name="Google Shape;492;p74"/>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493" name="Google Shape;493;p74"/>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494" name="Google Shape;494;p74"/>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495" name="Google Shape;495;p74"/>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496" name="Google Shape;496;p74"/>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sp>
        <p:nvSpPr>
          <p:cNvPr id="497" name="Google Shape;497;p74"/>
          <p:cNvSpPr txBox="1"/>
          <p:nvPr/>
        </p:nvSpPr>
        <p:spPr>
          <a:xfrm>
            <a:off x="255650" y="3628500"/>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Using the full embeddings you can see top 10 most similar </a:t>
            </a:r>
            <a:r>
              <a:rPr i="1" lang="en"/>
              <a:t>GraphSage Embeddings</a:t>
            </a:r>
            <a:r>
              <a:rPr b="1" lang="en"/>
              <a:t> </a:t>
            </a:r>
            <a:r>
              <a:rPr lang="en"/>
              <a:t>are molecules in the same pathway to </a:t>
            </a:r>
            <a:r>
              <a:rPr b="1" lang="en"/>
              <a:t>ROCK</a:t>
            </a:r>
            <a:r>
              <a:rPr lang="en"/>
              <a:t> - not as good as when done with 2D Embeddings</a:t>
            </a:r>
            <a:endParaRPr/>
          </a:p>
        </p:txBody>
      </p:sp>
      <p:pic>
        <p:nvPicPr>
          <p:cNvPr id="498" name="Google Shape;498;p74"/>
          <p:cNvPicPr preferRelativeResize="0"/>
          <p:nvPr/>
        </p:nvPicPr>
        <p:blipFill>
          <a:blip r:embed="rId3">
            <a:alphaModFix/>
          </a:blip>
          <a:stretch>
            <a:fillRect/>
          </a:stretch>
        </p:blipFill>
        <p:spPr>
          <a:xfrm>
            <a:off x="4952199" y="510000"/>
            <a:ext cx="4039399" cy="2955974"/>
          </a:xfrm>
          <a:prstGeom prst="rect">
            <a:avLst/>
          </a:prstGeom>
          <a:noFill/>
          <a:ln>
            <a:noFill/>
          </a:ln>
        </p:spPr>
      </p:pic>
      <p:pic>
        <p:nvPicPr>
          <p:cNvPr id="499" name="Google Shape;499;p74"/>
          <p:cNvPicPr preferRelativeResize="0"/>
          <p:nvPr/>
        </p:nvPicPr>
        <p:blipFill>
          <a:blip r:embed="rId4">
            <a:alphaModFix/>
          </a:blip>
          <a:stretch>
            <a:fillRect/>
          </a:stretch>
        </p:blipFill>
        <p:spPr>
          <a:xfrm>
            <a:off x="142275" y="358125"/>
            <a:ext cx="4642100" cy="3159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5"/>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Gensim Word Embeddings</a:t>
            </a:r>
            <a:endParaRPr/>
          </a:p>
        </p:txBody>
      </p:sp>
      <p:sp>
        <p:nvSpPr>
          <p:cNvPr id="505" name="Google Shape;505;p75"/>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506" name="Google Shape;506;p75"/>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507" name="Google Shape;507;p75"/>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508" name="Google Shape;508;p75"/>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509" name="Google Shape;509;p75"/>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pic>
        <p:nvPicPr>
          <p:cNvPr id="510" name="Google Shape;510;p75"/>
          <p:cNvPicPr preferRelativeResize="0"/>
          <p:nvPr/>
        </p:nvPicPr>
        <p:blipFill>
          <a:blip r:embed="rId3">
            <a:alphaModFix/>
          </a:blip>
          <a:stretch>
            <a:fillRect/>
          </a:stretch>
        </p:blipFill>
        <p:spPr>
          <a:xfrm>
            <a:off x="51150" y="611250"/>
            <a:ext cx="5128851" cy="2328225"/>
          </a:xfrm>
          <a:prstGeom prst="rect">
            <a:avLst/>
          </a:prstGeom>
          <a:noFill/>
          <a:ln>
            <a:noFill/>
          </a:ln>
        </p:spPr>
      </p:pic>
      <p:pic>
        <p:nvPicPr>
          <p:cNvPr id="511" name="Google Shape;511;p75"/>
          <p:cNvPicPr preferRelativeResize="0"/>
          <p:nvPr/>
        </p:nvPicPr>
        <p:blipFill>
          <a:blip r:embed="rId4">
            <a:alphaModFix/>
          </a:blip>
          <a:stretch>
            <a:fillRect/>
          </a:stretch>
        </p:blipFill>
        <p:spPr>
          <a:xfrm>
            <a:off x="5332401" y="719400"/>
            <a:ext cx="3659200" cy="1930228"/>
          </a:xfrm>
          <a:prstGeom prst="rect">
            <a:avLst/>
          </a:prstGeom>
          <a:noFill/>
          <a:ln>
            <a:noFill/>
          </a:ln>
        </p:spPr>
      </p:pic>
      <p:sp>
        <p:nvSpPr>
          <p:cNvPr id="512" name="Google Shape;512;p75"/>
          <p:cNvSpPr txBox="1"/>
          <p:nvPr/>
        </p:nvSpPr>
        <p:spPr>
          <a:xfrm>
            <a:off x="255650" y="3628500"/>
            <a:ext cx="75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 of these are already known promoters and inhibitors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6"/>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Gensim Word Embeddings</a:t>
            </a:r>
            <a:endParaRPr/>
          </a:p>
        </p:txBody>
      </p:sp>
      <p:sp>
        <p:nvSpPr>
          <p:cNvPr id="518" name="Google Shape;518;p76"/>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519" name="Google Shape;519;p76"/>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520" name="Google Shape;520;p76"/>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521" name="Google Shape;521;p76"/>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522" name="Google Shape;522;p76"/>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sp>
        <p:nvSpPr>
          <p:cNvPr id="523" name="Google Shape;523;p76"/>
          <p:cNvSpPr txBox="1"/>
          <p:nvPr/>
        </p:nvSpPr>
        <p:spPr>
          <a:xfrm>
            <a:off x="255650" y="3628500"/>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Using the full embeddings you can see top 10 most similar </a:t>
            </a:r>
            <a:r>
              <a:rPr i="1" lang="en"/>
              <a:t>GraphSage Embeddings</a:t>
            </a:r>
            <a:r>
              <a:rPr b="1" lang="en"/>
              <a:t> </a:t>
            </a:r>
            <a:r>
              <a:rPr lang="en"/>
              <a:t>are molecules in the same pathway to </a:t>
            </a:r>
            <a:r>
              <a:rPr b="1" lang="en"/>
              <a:t>PI3K</a:t>
            </a:r>
            <a:r>
              <a:rPr lang="en"/>
              <a:t> - not as good as when done with 2D Embeddings</a:t>
            </a:r>
            <a:endParaRPr/>
          </a:p>
        </p:txBody>
      </p:sp>
      <p:pic>
        <p:nvPicPr>
          <p:cNvPr id="524" name="Google Shape;524;p76"/>
          <p:cNvPicPr preferRelativeResize="0"/>
          <p:nvPr/>
        </p:nvPicPr>
        <p:blipFill>
          <a:blip r:embed="rId3">
            <a:alphaModFix/>
          </a:blip>
          <a:stretch>
            <a:fillRect/>
          </a:stretch>
        </p:blipFill>
        <p:spPr>
          <a:xfrm>
            <a:off x="4936775" y="409550"/>
            <a:ext cx="4054825" cy="2927721"/>
          </a:xfrm>
          <a:prstGeom prst="rect">
            <a:avLst/>
          </a:prstGeom>
          <a:noFill/>
          <a:ln>
            <a:noFill/>
          </a:ln>
        </p:spPr>
      </p:pic>
      <p:pic>
        <p:nvPicPr>
          <p:cNvPr id="525" name="Google Shape;525;p76"/>
          <p:cNvPicPr preferRelativeResize="0"/>
          <p:nvPr/>
        </p:nvPicPr>
        <p:blipFill>
          <a:blip r:embed="rId4">
            <a:alphaModFix/>
          </a:blip>
          <a:stretch>
            <a:fillRect/>
          </a:stretch>
        </p:blipFill>
        <p:spPr>
          <a:xfrm>
            <a:off x="152400" y="152400"/>
            <a:ext cx="4631975" cy="316081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7"/>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Gensim Word Embeddings</a:t>
            </a:r>
            <a:endParaRPr/>
          </a:p>
        </p:txBody>
      </p:sp>
      <p:sp>
        <p:nvSpPr>
          <p:cNvPr id="531" name="Google Shape;531;p77"/>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532" name="Google Shape;532;p77"/>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533" name="Google Shape;533;p77"/>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534" name="Google Shape;534;p77"/>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535" name="Google Shape;535;p77"/>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pic>
        <p:nvPicPr>
          <p:cNvPr id="536" name="Google Shape;536;p77"/>
          <p:cNvPicPr preferRelativeResize="0"/>
          <p:nvPr/>
        </p:nvPicPr>
        <p:blipFill>
          <a:blip r:embed="rId3">
            <a:alphaModFix/>
          </a:blip>
          <a:stretch>
            <a:fillRect/>
          </a:stretch>
        </p:blipFill>
        <p:spPr>
          <a:xfrm>
            <a:off x="152400" y="813750"/>
            <a:ext cx="4727049" cy="2024475"/>
          </a:xfrm>
          <a:prstGeom prst="rect">
            <a:avLst/>
          </a:prstGeom>
          <a:noFill/>
          <a:ln>
            <a:noFill/>
          </a:ln>
        </p:spPr>
      </p:pic>
      <p:pic>
        <p:nvPicPr>
          <p:cNvPr id="537" name="Google Shape;537;p77"/>
          <p:cNvPicPr preferRelativeResize="0"/>
          <p:nvPr/>
        </p:nvPicPr>
        <p:blipFill>
          <a:blip r:embed="rId4">
            <a:alphaModFix/>
          </a:blip>
          <a:stretch>
            <a:fillRect/>
          </a:stretch>
        </p:blipFill>
        <p:spPr>
          <a:xfrm>
            <a:off x="5042125" y="813750"/>
            <a:ext cx="4056201" cy="1839650"/>
          </a:xfrm>
          <a:prstGeom prst="rect">
            <a:avLst/>
          </a:prstGeom>
          <a:noFill/>
          <a:ln>
            <a:noFill/>
          </a:ln>
        </p:spPr>
      </p:pic>
      <p:sp>
        <p:nvSpPr>
          <p:cNvPr id="538" name="Google Shape;538;p77"/>
          <p:cNvSpPr txBox="1"/>
          <p:nvPr/>
        </p:nvSpPr>
        <p:spPr>
          <a:xfrm>
            <a:off x="255650" y="3628500"/>
            <a:ext cx="75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r>
              <a:rPr lang="en"/>
              <a:t>ll of these are already known promoters and inhibitors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8"/>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Gensim Word Embeddings</a:t>
            </a:r>
            <a:endParaRPr/>
          </a:p>
        </p:txBody>
      </p:sp>
      <p:sp>
        <p:nvSpPr>
          <p:cNvPr id="544" name="Google Shape;544;p78"/>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545" name="Google Shape;545;p78"/>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546" name="Google Shape;546;p78"/>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547" name="Google Shape;547;p78"/>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548" name="Google Shape;548;p78"/>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sp>
        <p:nvSpPr>
          <p:cNvPr id="549" name="Google Shape;549;p78"/>
          <p:cNvSpPr txBox="1"/>
          <p:nvPr/>
        </p:nvSpPr>
        <p:spPr>
          <a:xfrm>
            <a:off x="255650" y="3754425"/>
            <a:ext cx="75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little unclear with cntf which pathways these molecules belong</a:t>
            </a:r>
            <a:endParaRPr/>
          </a:p>
        </p:txBody>
      </p:sp>
      <p:pic>
        <p:nvPicPr>
          <p:cNvPr id="550" name="Google Shape;550;p78"/>
          <p:cNvPicPr preferRelativeResize="0"/>
          <p:nvPr/>
        </p:nvPicPr>
        <p:blipFill>
          <a:blip r:embed="rId3">
            <a:alphaModFix/>
          </a:blip>
          <a:stretch>
            <a:fillRect/>
          </a:stretch>
        </p:blipFill>
        <p:spPr>
          <a:xfrm>
            <a:off x="4671075" y="192913"/>
            <a:ext cx="4533711" cy="3323700"/>
          </a:xfrm>
          <a:prstGeom prst="rect">
            <a:avLst/>
          </a:prstGeom>
          <a:noFill/>
          <a:ln>
            <a:noFill/>
          </a:ln>
        </p:spPr>
      </p:pic>
      <p:pic>
        <p:nvPicPr>
          <p:cNvPr id="551" name="Google Shape;551;p78"/>
          <p:cNvPicPr preferRelativeResize="0"/>
          <p:nvPr/>
        </p:nvPicPr>
        <p:blipFill>
          <a:blip r:embed="rId4">
            <a:alphaModFix/>
          </a:blip>
          <a:stretch>
            <a:fillRect/>
          </a:stretch>
        </p:blipFill>
        <p:spPr>
          <a:xfrm>
            <a:off x="0" y="228088"/>
            <a:ext cx="4803240" cy="32533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9"/>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Word Embeddings</a:t>
            </a:r>
            <a:endParaRPr/>
          </a:p>
        </p:txBody>
      </p:sp>
      <p:sp>
        <p:nvSpPr>
          <p:cNvPr id="557" name="Google Shape;557;p79"/>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WordVec Simil</a:t>
            </a:r>
            <a:endParaRPr/>
          </a:p>
        </p:txBody>
      </p:sp>
      <p:sp>
        <p:nvSpPr>
          <p:cNvPr id="558" name="Google Shape;558;p79"/>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559" name="Google Shape;559;p79"/>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560" name="Google Shape;560;p79"/>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pic>
        <p:nvPicPr>
          <p:cNvPr id="561" name="Google Shape;561;p79"/>
          <p:cNvPicPr preferRelativeResize="0"/>
          <p:nvPr/>
        </p:nvPicPr>
        <p:blipFill>
          <a:blip r:embed="rId3">
            <a:alphaModFix/>
          </a:blip>
          <a:stretch>
            <a:fillRect/>
          </a:stretch>
        </p:blipFill>
        <p:spPr>
          <a:xfrm>
            <a:off x="471975" y="255825"/>
            <a:ext cx="4100025" cy="3690023"/>
          </a:xfrm>
          <a:prstGeom prst="rect">
            <a:avLst/>
          </a:prstGeom>
          <a:noFill/>
          <a:ln>
            <a:noFill/>
          </a:ln>
        </p:spPr>
      </p:pic>
      <p:pic>
        <p:nvPicPr>
          <p:cNvPr id="562" name="Google Shape;562;p79"/>
          <p:cNvPicPr preferRelativeResize="0"/>
          <p:nvPr/>
        </p:nvPicPr>
        <p:blipFill>
          <a:blip r:embed="rId4">
            <a:alphaModFix/>
          </a:blip>
          <a:stretch>
            <a:fillRect/>
          </a:stretch>
        </p:blipFill>
        <p:spPr>
          <a:xfrm>
            <a:off x="4762000" y="133600"/>
            <a:ext cx="4100026" cy="376871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0"/>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Word Embeddings</a:t>
            </a:r>
            <a:endParaRPr/>
          </a:p>
        </p:txBody>
      </p:sp>
      <p:sp>
        <p:nvSpPr>
          <p:cNvPr id="568" name="Google Shape;568;p80"/>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WordVec Simil</a:t>
            </a:r>
            <a:endParaRPr/>
          </a:p>
        </p:txBody>
      </p:sp>
      <p:sp>
        <p:nvSpPr>
          <p:cNvPr id="569" name="Google Shape;569;p80"/>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570" name="Google Shape;570;p80"/>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571" name="Google Shape;571;p80"/>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pic>
        <p:nvPicPr>
          <p:cNvPr id="572" name="Google Shape;572;p80"/>
          <p:cNvPicPr preferRelativeResize="0"/>
          <p:nvPr/>
        </p:nvPicPr>
        <p:blipFill>
          <a:blip r:embed="rId3">
            <a:alphaModFix/>
          </a:blip>
          <a:stretch>
            <a:fillRect/>
          </a:stretch>
        </p:blipFill>
        <p:spPr>
          <a:xfrm>
            <a:off x="1442375" y="1118949"/>
            <a:ext cx="6363700" cy="2763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1"/>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Word Embeddings</a:t>
            </a:r>
            <a:endParaRPr/>
          </a:p>
        </p:txBody>
      </p:sp>
      <p:sp>
        <p:nvSpPr>
          <p:cNvPr id="578" name="Google Shape;578;p81"/>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579" name="Google Shape;579;p81"/>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580" name="Google Shape;580;p81"/>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581" name="Google Shape;581;p81"/>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pic>
        <p:nvPicPr>
          <p:cNvPr id="582" name="Google Shape;582;p81"/>
          <p:cNvPicPr preferRelativeResize="0"/>
          <p:nvPr/>
        </p:nvPicPr>
        <p:blipFill rotWithShape="1">
          <a:blip r:embed="rId3">
            <a:alphaModFix/>
          </a:blip>
          <a:srcRect b="0" l="0" r="3818" t="0"/>
          <a:stretch/>
        </p:blipFill>
        <p:spPr>
          <a:xfrm>
            <a:off x="4336675" y="469850"/>
            <a:ext cx="4807326" cy="3815726"/>
          </a:xfrm>
          <a:prstGeom prst="rect">
            <a:avLst/>
          </a:prstGeom>
          <a:noFill/>
          <a:ln>
            <a:noFill/>
          </a:ln>
        </p:spPr>
      </p:pic>
      <p:pic>
        <p:nvPicPr>
          <p:cNvPr id="583" name="Google Shape;583;p81"/>
          <p:cNvPicPr preferRelativeResize="0"/>
          <p:nvPr/>
        </p:nvPicPr>
        <p:blipFill>
          <a:blip r:embed="rId4">
            <a:alphaModFix/>
          </a:blip>
          <a:stretch>
            <a:fillRect/>
          </a:stretch>
        </p:blipFill>
        <p:spPr>
          <a:xfrm>
            <a:off x="0" y="522976"/>
            <a:ext cx="4421125" cy="3492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152400" y="152400"/>
            <a:ext cx="8839199" cy="3837569"/>
          </a:xfrm>
          <a:prstGeom prst="rect">
            <a:avLst/>
          </a:prstGeom>
          <a:noFill/>
          <a:ln>
            <a:noFill/>
          </a:ln>
        </p:spPr>
      </p:pic>
      <p:sp>
        <p:nvSpPr>
          <p:cNvPr id="91" name="Google Shape;91;p19"/>
          <p:cNvSpPr txBox="1"/>
          <p:nvPr/>
        </p:nvSpPr>
        <p:spPr>
          <a:xfrm>
            <a:off x="1424175" y="4048875"/>
            <a:ext cx="677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Now we have to convert each sentence into a vector using the frequency table. We simply sum up the frequencies for the positive and negative class of each words. This way we can represent a sentence as a 2D vector (3D here because of the bias term) and then plot it and train it with logistic regression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2"/>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Word Embeddings</a:t>
            </a:r>
            <a:endParaRPr/>
          </a:p>
        </p:txBody>
      </p:sp>
      <p:sp>
        <p:nvSpPr>
          <p:cNvPr id="589" name="Google Shape;589;p82"/>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590" name="Google Shape;590;p82"/>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591" name="Google Shape;591;p82"/>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592" name="Google Shape;592;p82"/>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pic>
        <p:nvPicPr>
          <p:cNvPr id="593" name="Google Shape;593;p82"/>
          <p:cNvPicPr preferRelativeResize="0"/>
          <p:nvPr/>
        </p:nvPicPr>
        <p:blipFill>
          <a:blip r:embed="rId3">
            <a:alphaModFix/>
          </a:blip>
          <a:stretch>
            <a:fillRect/>
          </a:stretch>
        </p:blipFill>
        <p:spPr>
          <a:xfrm>
            <a:off x="152400" y="152400"/>
            <a:ext cx="8839200" cy="385189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3"/>
          <p:cNvSpPr txBox="1"/>
          <p:nvPr/>
        </p:nvSpPr>
        <p:spPr>
          <a:xfrm>
            <a:off x="1532100" y="1709850"/>
            <a:ext cx="6079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10 epochs</a:t>
            </a:r>
            <a:endParaRPr sz="5000"/>
          </a:p>
        </p:txBody>
      </p:sp>
      <p:sp>
        <p:nvSpPr>
          <p:cNvPr id="599" name="Google Shape;599;p83"/>
          <p:cNvSpPr txBox="1"/>
          <p:nvPr/>
        </p:nvSpPr>
        <p:spPr>
          <a:xfrm>
            <a:off x="3302250" y="617600"/>
            <a:ext cx="2539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hlink"/>
                </a:solidFill>
                <a:hlinkClick r:id="rId3"/>
              </a:rPr>
              <a:t>FastText Embeddings</a:t>
            </a:r>
            <a:endParaRPr b="1" sz="200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4"/>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605" name="Google Shape;605;p84"/>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606" name="Google Shape;606;p84"/>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607" name="Google Shape;607;p84"/>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608" name="Google Shape;608;p84"/>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609" name="Google Shape;609;p84"/>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Seed = 99</a:t>
            </a:r>
            <a:endParaRPr b="1"/>
          </a:p>
        </p:txBody>
      </p:sp>
      <p:pic>
        <p:nvPicPr>
          <p:cNvPr id="610" name="Google Shape;610;p84"/>
          <p:cNvPicPr preferRelativeResize="0"/>
          <p:nvPr/>
        </p:nvPicPr>
        <p:blipFill>
          <a:blip r:embed="rId3">
            <a:alphaModFix/>
          </a:blip>
          <a:stretch>
            <a:fillRect/>
          </a:stretch>
        </p:blipFill>
        <p:spPr>
          <a:xfrm>
            <a:off x="2333999" y="40425"/>
            <a:ext cx="4333916" cy="4244100"/>
          </a:xfrm>
          <a:prstGeom prst="rect">
            <a:avLst/>
          </a:prstGeom>
          <a:noFill/>
          <a:ln>
            <a:noFill/>
          </a:ln>
        </p:spPr>
      </p:pic>
      <p:pic>
        <p:nvPicPr>
          <p:cNvPr id="611" name="Google Shape;611;p84"/>
          <p:cNvPicPr preferRelativeResize="0"/>
          <p:nvPr/>
        </p:nvPicPr>
        <p:blipFill>
          <a:blip r:embed="rId4">
            <a:alphaModFix/>
          </a:blip>
          <a:stretch>
            <a:fillRect/>
          </a:stretch>
        </p:blipFill>
        <p:spPr>
          <a:xfrm>
            <a:off x="67441" y="1397850"/>
            <a:ext cx="2171284" cy="2769669"/>
          </a:xfrm>
          <a:prstGeom prst="rect">
            <a:avLst/>
          </a:prstGeom>
          <a:noFill/>
          <a:ln>
            <a:noFill/>
          </a:ln>
        </p:spPr>
      </p:pic>
      <p:cxnSp>
        <p:nvCxnSpPr>
          <p:cNvPr id="612" name="Google Shape;612;p84"/>
          <p:cNvCxnSpPr/>
          <p:nvPr/>
        </p:nvCxnSpPr>
        <p:spPr>
          <a:xfrm>
            <a:off x="2009325" y="2501975"/>
            <a:ext cx="792600" cy="226500"/>
          </a:xfrm>
          <a:prstGeom prst="straightConnector1">
            <a:avLst/>
          </a:prstGeom>
          <a:noFill/>
          <a:ln cap="flat" cmpd="sng" w="9525">
            <a:solidFill>
              <a:schemeClr val="dk2"/>
            </a:solidFill>
            <a:prstDash val="solid"/>
            <a:round/>
            <a:headEnd len="med" w="med" type="none"/>
            <a:tailEnd len="med" w="med" type="none"/>
          </a:ln>
        </p:spPr>
      </p:cxnSp>
      <p:pic>
        <p:nvPicPr>
          <p:cNvPr id="613" name="Google Shape;613;p84"/>
          <p:cNvPicPr preferRelativeResize="0"/>
          <p:nvPr/>
        </p:nvPicPr>
        <p:blipFill>
          <a:blip r:embed="rId5">
            <a:alphaModFix/>
          </a:blip>
          <a:stretch>
            <a:fillRect/>
          </a:stretch>
        </p:blipFill>
        <p:spPr>
          <a:xfrm>
            <a:off x="6901196" y="269875"/>
            <a:ext cx="1105550" cy="1568075"/>
          </a:xfrm>
          <a:prstGeom prst="rect">
            <a:avLst/>
          </a:prstGeom>
          <a:noFill/>
          <a:ln>
            <a:noFill/>
          </a:ln>
        </p:spPr>
      </p:pic>
      <p:cxnSp>
        <p:nvCxnSpPr>
          <p:cNvPr id="614" name="Google Shape;614;p84"/>
          <p:cNvCxnSpPr/>
          <p:nvPr/>
        </p:nvCxnSpPr>
        <p:spPr>
          <a:xfrm flipH="1" rot="10800000">
            <a:off x="3618700" y="1264550"/>
            <a:ext cx="3445200" cy="1763100"/>
          </a:xfrm>
          <a:prstGeom prst="straightConnector1">
            <a:avLst/>
          </a:prstGeom>
          <a:noFill/>
          <a:ln cap="flat" cmpd="sng" w="9525">
            <a:solidFill>
              <a:schemeClr val="dk2"/>
            </a:solidFill>
            <a:prstDash val="solid"/>
            <a:round/>
            <a:headEnd len="med" w="med" type="none"/>
            <a:tailEnd len="med" w="med" type="none"/>
          </a:ln>
        </p:spPr>
      </p:cxnSp>
      <p:pic>
        <p:nvPicPr>
          <p:cNvPr id="615" name="Google Shape;615;p84"/>
          <p:cNvPicPr preferRelativeResize="0"/>
          <p:nvPr/>
        </p:nvPicPr>
        <p:blipFill>
          <a:blip r:embed="rId6">
            <a:alphaModFix/>
          </a:blip>
          <a:stretch>
            <a:fillRect/>
          </a:stretch>
        </p:blipFill>
        <p:spPr>
          <a:xfrm>
            <a:off x="6811375" y="2178245"/>
            <a:ext cx="2083125" cy="1023280"/>
          </a:xfrm>
          <a:prstGeom prst="rect">
            <a:avLst/>
          </a:prstGeom>
          <a:noFill/>
          <a:ln>
            <a:noFill/>
          </a:ln>
        </p:spPr>
      </p:pic>
      <p:cxnSp>
        <p:nvCxnSpPr>
          <p:cNvPr id="616" name="Google Shape;616;p84"/>
          <p:cNvCxnSpPr/>
          <p:nvPr/>
        </p:nvCxnSpPr>
        <p:spPr>
          <a:xfrm flipH="1" rot="10800000">
            <a:off x="4564900" y="2639325"/>
            <a:ext cx="2523300" cy="469200"/>
          </a:xfrm>
          <a:prstGeom prst="straightConnector1">
            <a:avLst/>
          </a:prstGeom>
          <a:noFill/>
          <a:ln cap="flat" cmpd="sng" w="9525">
            <a:solidFill>
              <a:schemeClr val="dk2"/>
            </a:solidFill>
            <a:prstDash val="solid"/>
            <a:round/>
            <a:headEnd len="med" w="med" type="none"/>
            <a:tailEnd len="med" w="med" type="none"/>
          </a:ln>
        </p:spPr>
      </p:cxnSp>
      <p:pic>
        <p:nvPicPr>
          <p:cNvPr id="617" name="Google Shape;617;p84"/>
          <p:cNvPicPr preferRelativeResize="0"/>
          <p:nvPr/>
        </p:nvPicPr>
        <p:blipFill>
          <a:blip r:embed="rId7">
            <a:alphaModFix/>
          </a:blip>
          <a:stretch>
            <a:fillRect/>
          </a:stretch>
        </p:blipFill>
        <p:spPr>
          <a:xfrm>
            <a:off x="7018300" y="3134729"/>
            <a:ext cx="1194025" cy="1083158"/>
          </a:xfrm>
          <a:prstGeom prst="rect">
            <a:avLst/>
          </a:prstGeom>
          <a:noFill/>
          <a:ln>
            <a:noFill/>
          </a:ln>
        </p:spPr>
      </p:pic>
      <p:cxnSp>
        <p:nvCxnSpPr>
          <p:cNvPr id="618" name="Google Shape;618;p84"/>
          <p:cNvCxnSpPr/>
          <p:nvPr/>
        </p:nvCxnSpPr>
        <p:spPr>
          <a:xfrm>
            <a:off x="5163375" y="3569500"/>
            <a:ext cx="2232000" cy="89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85"/>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624" name="Google Shape;624;p85"/>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625" name="Google Shape;625;p85"/>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626" name="Google Shape;626;p85"/>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627" name="Google Shape;627;p85"/>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628" name="Google Shape;628;p85"/>
          <p:cNvSpPr txBox="1"/>
          <p:nvPr/>
        </p:nvSpPr>
        <p:spPr>
          <a:xfrm>
            <a:off x="6444100" y="4106625"/>
            <a:ext cx="27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Seed = 99 (another iteration)</a:t>
            </a:r>
            <a:endParaRPr b="1"/>
          </a:p>
        </p:txBody>
      </p:sp>
      <p:pic>
        <p:nvPicPr>
          <p:cNvPr id="629" name="Google Shape;629;p85"/>
          <p:cNvPicPr preferRelativeResize="0"/>
          <p:nvPr/>
        </p:nvPicPr>
        <p:blipFill>
          <a:blip r:embed="rId3">
            <a:alphaModFix/>
          </a:blip>
          <a:stretch>
            <a:fillRect/>
          </a:stretch>
        </p:blipFill>
        <p:spPr>
          <a:xfrm>
            <a:off x="1884075" y="0"/>
            <a:ext cx="4560025" cy="4465525"/>
          </a:xfrm>
          <a:prstGeom prst="rect">
            <a:avLst/>
          </a:prstGeom>
          <a:noFill/>
          <a:ln>
            <a:noFill/>
          </a:ln>
        </p:spPr>
      </p:pic>
      <p:pic>
        <p:nvPicPr>
          <p:cNvPr id="630" name="Google Shape;630;p85"/>
          <p:cNvPicPr preferRelativeResize="0"/>
          <p:nvPr/>
        </p:nvPicPr>
        <p:blipFill>
          <a:blip r:embed="rId4">
            <a:alphaModFix/>
          </a:blip>
          <a:stretch>
            <a:fillRect/>
          </a:stretch>
        </p:blipFill>
        <p:spPr>
          <a:xfrm>
            <a:off x="6879549" y="241375"/>
            <a:ext cx="1733550" cy="933450"/>
          </a:xfrm>
          <a:prstGeom prst="rect">
            <a:avLst/>
          </a:prstGeom>
          <a:noFill/>
          <a:ln>
            <a:noFill/>
          </a:ln>
        </p:spPr>
      </p:pic>
      <p:pic>
        <p:nvPicPr>
          <p:cNvPr id="631" name="Google Shape;631;p85"/>
          <p:cNvPicPr preferRelativeResize="0"/>
          <p:nvPr/>
        </p:nvPicPr>
        <p:blipFill>
          <a:blip r:embed="rId5">
            <a:alphaModFix/>
          </a:blip>
          <a:stretch>
            <a:fillRect/>
          </a:stretch>
        </p:blipFill>
        <p:spPr>
          <a:xfrm>
            <a:off x="0" y="302316"/>
            <a:ext cx="1884075" cy="1016259"/>
          </a:xfrm>
          <a:prstGeom prst="rect">
            <a:avLst/>
          </a:prstGeom>
          <a:noFill/>
          <a:ln>
            <a:noFill/>
          </a:ln>
        </p:spPr>
      </p:pic>
      <p:cxnSp>
        <p:nvCxnSpPr>
          <p:cNvPr id="632" name="Google Shape;632;p85"/>
          <p:cNvCxnSpPr/>
          <p:nvPr/>
        </p:nvCxnSpPr>
        <p:spPr>
          <a:xfrm flipH="1" rot="10800000">
            <a:off x="6125750" y="803550"/>
            <a:ext cx="962400" cy="648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85"/>
          <p:cNvCxnSpPr/>
          <p:nvPr/>
        </p:nvCxnSpPr>
        <p:spPr>
          <a:xfrm flipH="1" rot="10800000">
            <a:off x="1669675" y="698475"/>
            <a:ext cx="3170100" cy="1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6"/>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639" name="Google Shape;639;p86"/>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640" name="Google Shape;640;p86"/>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641" name="Google Shape;641;p86"/>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642" name="Google Shape;642;p86"/>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643" name="Google Shape;643;p86"/>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a:t>
            </a:r>
            <a:r>
              <a:rPr b="1" lang="en"/>
              <a:t>99</a:t>
            </a:r>
            <a:endParaRPr b="1"/>
          </a:p>
        </p:txBody>
      </p:sp>
      <p:sp>
        <p:nvSpPr>
          <p:cNvPr id="644" name="Google Shape;644;p86"/>
          <p:cNvSpPr txBox="1"/>
          <p:nvPr/>
        </p:nvSpPr>
        <p:spPr>
          <a:xfrm>
            <a:off x="918800" y="2837788"/>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a:t>
            </a:r>
            <a:r>
              <a:rPr lang="en">
                <a:solidFill>
                  <a:schemeClr val="dk1"/>
                </a:solidFill>
              </a:rPr>
              <a:t>etermining close molecules for </a:t>
            </a:r>
            <a:r>
              <a:rPr b="1" lang="en">
                <a:solidFill>
                  <a:schemeClr val="dk1"/>
                </a:solidFill>
              </a:rPr>
              <a:t>stats3</a:t>
            </a:r>
            <a:r>
              <a:rPr lang="en">
                <a:solidFill>
                  <a:schemeClr val="dk1"/>
                </a:solidFill>
              </a:rPr>
              <a:t> - </a:t>
            </a:r>
            <a:r>
              <a:rPr lang="en"/>
              <a:t>y</a:t>
            </a:r>
            <a:r>
              <a:rPr lang="en"/>
              <a:t>ou can get a lot more novel molecules with fasttext embeddings</a:t>
            </a:r>
            <a:endParaRPr/>
          </a:p>
        </p:txBody>
      </p:sp>
      <p:pic>
        <p:nvPicPr>
          <p:cNvPr id="645" name="Google Shape;645;p86"/>
          <p:cNvPicPr preferRelativeResize="0"/>
          <p:nvPr/>
        </p:nvPicPr>
        <p:blipFill>
          <a:blip r:embed="rId3">
            <a:alphaModFix/>
          </a:blip>
          <a:stretch>
            <a:fillRect/>
          </a:stretch>
        </p:blipFill>
        <p:spPr>
          <a:xfrm>
            <a:off x="5240812" y="726575"/>
            <a:ext cx="3839738" cy="1785925"/>
          </a:xfrm>
          <a:prstGeom prst="rect">
            <a:avLst/>
          </a:prstGeom>
          <a:noFill/>
          <a:ln>
            <a:noFill/>
          </a:ln>
        </p:spPr>
      </p:pic>
      <p:pic>
        <p:nvPicPr>
          <p:cNvPr id="646" name="Google Shape;646;p86"/>
          <p:cNvPicPr preferRelativeResize="0"/>
          <p:nvPr/>
        </p:nvPicPr>
        <p:blipFill>
          <a:blip r:embed="rId4">
            <a:alphaModFix/>
          </a:blip>
          <a:stretch>
            <a:fillRect/>
          </a:stretch>
        </p:blipFill>
        <p:spPr>
          <a:xfrm>
            <a:off x="106100" y="589100"/>
            <a:ext cx="4936014" cy="2213459"/>
          </a:xfrm>
          <a:prstGeom prst="rect">
            <a:avLst/>
          </a:prstGeom>
          <a:noFill/>
          <a:ln>
            <a:noFill/>
          </a:ln>
        </p:spPr>
      </p:pic>
      <p:sp>
        <p:nvSpPr>
          <p:cNvPr id="647" name="Google Shape;647;p86"/>
          <p:cNvSpPr txBox="1"/>
          <p:nvPr/>
        </p:nvSpPr>
        <p:spPr>
          <a:xfrm>
            <a:off x="918800" y="3488625"/>
            <a:ext cx="7431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Verified Candidates for Dr. B: </a:t>
            </a:r>
            <a:endParaRPr sz="1200"/>
          </a:p>
          <a:p>
            <a:pPr indent="0" lvl="0" marL="0" rtl="0" algn="l">
              <a:spcBef>
                <a:spcPts val="0"/>
              </a:spcBef>
              <a:spcAft>
                <a:spcPts val="0"/>
              </a:spcAft>
              <a:buNone/>
            </a:pPr>
            <a:r>
              <a:rPr lang="en" sz="1200">
                <a:solidFill>
                  <a:schemeClr val="dk1"/>
                </a:solidFill>
              </a:rPr>
              <a:t>MOS - inhibition, IL-6 promotion, ifn-gamma - promoter, apc - inhibitor, tmrd - promoter, aqp4 - unknown, plp - inhibitor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7"/>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653" name="Google Shape;653;p87"/>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654" name="Google Shape;654;p87"/>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655" name="Google Shape;655;p87"/>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656" name="Google Shape;656;p87"/>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657" name="Google Shape;657;p87"/>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a:t>
            </a:r>
            <a:r>
              <a:rPr b="1" lang="en"/>
              <a:t>99</a:t>
            </a:r>
            <a:endParaRPr b="1"/>
          </a:p>
        </p:txBody>
      </p:sp>
      <p:pic>
        <p:nvPicPr>
          <p:cNvPr id="658" name="Google Shape;658;p87"/>
          <p:cNvPicPr preferRelativeResize="0"/>
          <p:nvPr/>
        </p:nvPicPr>
        <p:blipFill>
          <a:blip r:embed="rId3">
            <a:alphaModFix/>
          </a:blip>
          <a:stretch>
            <a:fillRect/>
          </a:stretch>
        </p:blipFill>
        <p:spPr>
          <a:xfrm>
            <a:off x="5042125" y="499173"/>
            <a:ext cx="4009301" cy="1884851"/>
          </a:xfrm>
          <a:prstGeom prst="rect">
            <a:avLst/>
          </a:prstGeom>
          <a:noFill/>
          <a:ln>
            <a:noFill/>
          </a:ln>
        </p:spPr>
      </p:pic>
      <p:pic>
        <p:nvPicPr>
          <p:cNvPr id="659" name="Google Shape;659;p87"/>
          <p:cNvPicPr preferRelativeResize="0"/>
          <p:nvPr/>
        </p:nvPicPr>
        <p:blipFill>
          <a:blip r:embed="rId4">
            <a:alphaModFix/>
          </a:blip>
          <a:stretch>
            <a:fillRect/>
          </a:stretch>
        </p:blipFill>
        <p:spPr>
          <a:xfrm>
            <a:off x="156904" y="349900"/>
            <a:ext cx="4846228" cy="2258550"/>
          </a:xfrm>
          <a:prstGeom prst="rect">
            <a:avLst/>
          </a:prstGeom>
          <a:noFill/>
          <a:ln>
            <a:noFill/>
          </a:ln>
        </p:spPr>
      </p:pic>
      <p:sp>
        <p:nvSpPr>
          <p:cNvPr id="660" name="Google Shape;660;p87"/>
          <p:cNvSpPr txBox="1"/>
          <p:nvPr/>
        </p:nvSpPr>
        <p:spPr>
          <a:xfrm>
            <a:off x="918800" y="3488625"/>
            <a:ext cx="7431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Verified Candidates for Dr. B: </a:t>
            </a:r>
            <a:endParaRPr sz="1200"/>
          </a:p>
          <a:p>
            <a:pPr indent="0" lvl="0" marL="0" rtl="0" algn="l">
              <a:spcBef>
                <a:spcPts val="0"/>
              </a:spcBef>
              <a:spcAft>
                <a:spcPts val="0"/>
              </a:spcAft>
              <a:buNone/>
            </a:pPr>
            <a:r>
              <a:rPr lang="en" sz="1100">
                <a:solidFill>
                  <a:schemeClr val="dk1"/>
                </a:solidFill>
              </a:rPr>
              <a:t>Gsk3 - inhibitor, gsk3beta - inhibitor, caspases - inhibitor, py397 fak (basically phosphorylated fak) - promoter, mptp - inhibition </a:t>
            </a:r>
            <a:endParaRPr sz="1200">
              <a:solidFill>
                <a:schemeClr val="dk1"/>
              </a:solidFill>
            </a:endParaRPr>
          </a:p>
          <a:p>
            <a:pPr indent="0" lvl="0" marL="0" rtl="0" algn="l">
              <a:spcBef>
                <a:spcPts val="0"/>
              </a:spcBef>
              <a:spcAft>
                <a:spcPts val="0"/>
              </a:spcAft>
              <a:buNone/>
            </a:pPr>
            <a:r>
              <a:t/>
            </a:r>
            <a:endParaRPr/>
          </a:p>
        </p:txBody>
      </p:sp>
      <p:sp>
        <p:nvSpPr>
          <p:cNvPr id="661" name="Google Shape;661;p87"/>
          <p:cNvSpPr txBox="1"/>
          <p:nvPr/>
        </p:nvSpPr>
        <p:spPr>
          <a:xfrm>
            <a:off x="918800" y="2837788"/>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Determining close molecules for </a:t>
            </a:r>
            <a:r>
              <a:rPr b="1" lang="en">
                <a:solidFill>
                  <a:schemeClr val="dk1"/>
                </a:solidFill>
              </a:rPr>
              <a:t>stats3</a:t>
            </a:r>
            <a:r>
              <a:rPr lang="en">
                <a:solidFill>
                  <a:schemeClr val="dk1"/>
                </a:solidFill>
              </a:rPr>
              <a:t> - </a:t>
            </a:r>
            <a:r>
              <a:rPr lang="en"/>
              <a:t>you can get a lot more novel molecules with fasttext embeddings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8"/>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667" name="Google Shape;667;p88"/>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668" name="Google Shape;668;p88"/>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669" name="Google Shape;669;p88"/>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670" name="Google Shape;670;p88"/>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671" name="Google Shape;671;p88"/>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a:t>
            </a:r>
            <a:r>
              <a:rPr b="1" lang="en"/>
              <a:t>99</a:t>
            </a:r>
            <a:endParaRPr b="1"/>
          </a:p>
        </p:txBody>
      </p:sp>
      <p:sp>
        <p:nvSpPr>
          <p:cNvPr id="672" name="Google Shape;672;p88"/>
          <p:cNvSpPr txBox="1"/>
          <p:nvPr/>
        </p:nvSpPr>
        <p:spPr>
          <a:xfrm>
            <a:off x="918800" y="3488625"/>
            <a:ext cx="7431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Verified Candidates for Dr. B: </a:t>
            </a:r>
            <a:endParaRPr sz="1200"/>
          </a:p>
          <a:p>
            <a:pPr indent="0" lvl="0" marL="0" rtl="0" algn="l">
              <a:spcBef>
                <a:spcPts val="0"/>
              </a:spcBef>
              <a:spcAft>
                <a:spcPts val="0"/>
              </a:spcAft>
              <a:buNone/>
            </a:pPr>
            <a:r>
              <a:rPr lang="en" sz="1200">
                <a:solidFill>
                  <a:schemeClr val="dk1"/>
                </a:solidFill>
              </a:rPr>
              <a:t>All known molecules</a:t>
            </a:r>
            <a:endParaRPr sz="1200">
              <a:solidFill>
                <a:schemeClr val="dk1"/>
              </a:solidFill>
            </a:endParaRPr>
          </a:p>
          <a:p>
            <a:pPr indent="0" lvl="0" marL="0" rtl="0" algn="l">
              <a:spcBef>
                <a:spcPts val="0"/>
              </a:spcBef>
              <a:spcAft>
                <a:spcPts val="0"/>
              </a:spcAft>
              <a:buNone/>
            </a:pPr>
            <a:r>
              <a:t/>
            </a:r>
            <a:endParaRPr/>
          </a:p>
        </p:txBody>
      </p:sp>
      <p:sp>
        <p:nvSpPr>
          <p:cNvPr id="673" name="Google Shape;673;p88"/>
          <p:cNvSpPr txBox="1"/>
          <p:nvPr/>
        </p:nvSpPr>
        <p:spPr>
          <a:xfrm>
            <a:off x="918800" y="2837788"/>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Determining close molecules for </a:t>
            </a:r>
            <a:r>
              <a:rPr b="1" lang="en">
                <a:solidFill>
                  <a:schemeClr val="dk1"/>
                </a:solidFill>
              </a:rPr>
              <a:t>socs3</a:t>
            </a:r>
            <a:r>
              <a:rPr lang="en">
                <a:solidFill>
                  <a:schemeClr val="dk1"/>
                </a:solidFill>
              </a:rPr>
              <a:t> - </a:t>
            </a:r>
            <a:r>
              <a:rPr lang="en"/>
              <a:t>you can get a lot more novel molecules with fasttext embeddings</a:t>
            </a:r>
            <a:endParaRPr/>
          </a:p>
        </p:txBody>
      </p:sp>
      <p:pic>
        <p:nvPicPr>
          <p:cNvPr id="674" name="Google Shape;674;p88"/>
          <p:cNvPicPr preferRelativeResize="0"/>
          <p:nvPr/>
        </p:nvPicPr>
        <p:blipFill>
          <a:blip r:embed="rId3">
            <a:alphaModFix/>
          </a:blip>
          <a:stretch>
            <a:fillRect/>
          </a:stretch>
        </p:blipFill>
        <p:spPr>
          <a:xfrm>
            <a:off x="5155531" y="349900"/>
            <a:ext cx="3836069" cy="1830490"/>
          </a:xfrm>
          <a:prstGeom prst="rect">
            <a:avLst/>
          </a:prstGeom>
          <a:noFill/>
          <a:ln>
            <a:noFill/>
          </a:ln>
        </p:spPr>
      </p:pic>
      <p:pic>
        <p:nvPicPr>
          <p:cNvPr id="675" name="Google Shape;675;p88"/>
          <p:cNvPicPr preferRelativeResize="0"/>
          <p:nvPr/>
        </p:nvPicPr>
        <p:blipFill>
          <a:blip r:embed="rId4">
            <a:alphaModFix/>
          </a:blip>
          <a:stretch>
            <a:fillRect/>
          </a:stretch>
        </p:blipFill>
        <p:spPr>
          <a:xfrm>
            <a:off x="152400" y="152400"/>
            <a:ext cx="4850732" cy="249670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9"/>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681" name="Google Shape;681;p89"/>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682" name="Google Shape;682;p89"/>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683" name="Google Shape;683;p89"/>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684" name="Google Shape;684;p89"/>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685" name="Google Shape;685;p89"/>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a:t>
            </a:r>
            <a:r>
              <a:rPr b="1" lang="en"/>
              <a:t>99</a:t>
            </a:r>
            <a:endParaRPr b="1"/>
          </a:p>
        </p:txBody>
      </p:sp>
      <p:sp>
        <p:nvSpPr>
          <p:cNvPr id="686" name="Google Shape;686;p89"/>
          <p:cNvSpPr txBox="1"/>
          <p:nvPr/>
        </p:nvSpPr>
        <p:spPr>
          <a:xfrm>
            <a:off x="918800" y="3488625"/>
            <a:ext cx="7431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Verified Candidates for Dr. B: </a:t>
            </a:r>
            <a:endParaRPr sz="1200"/>
          </a:p>
          <a:p>
            <a:pPr indent="0" lvl="0" marL="0" rtl="0" algn="l">
              <a:spcBef>
                <a:spcPts val="0"/>
              </a:spcBef>
              <a:spcAft>
                <a:spcPts val="0"/>
              </a:spcAft>
              <a:buNone/>
            </a:pPr>
            <a:r>
              <a:rPr lang="en" sz="1100">
                <a:solidFill>
                  <a:schemeClr val="dk1"/>
                </a:solidFill>
              </a:rPr>
              <a:t>Ptp</a:t>
            </a:r>
            <a:r>
              <a:rPr lang="en" sz="1100">
                <a:solidFill>
                  <a:schemeClr val="dk1"/>
                </a:solidFill>
              </a:rPr>
              <a:t> - inhibitor, hspg - promoter</a:t>
            </a:r>
            <a:endParaRPr sz="1200">
              <a:solidFill>
                <a:schemeClr val="dk1"/>
              </a:solidFill>
            </a:endParaRPr>
          </a:p>
          <a:p>
            <a:pPr indent="0" lvl="0" marL="0" rtl="0" algn="l">
              <a:spcBef>
                <a:spcPts val="0"/>
              </a:spcBef>
              <a:spcAft>
                <a:spcPts val="0"/>
              </a:spcAft>
              <a:buNone/>
            </a:pPr>
            <a:r>
              <a:t/>
            </a:r>
            <a:endParaRPr/>
          </a:p>
        </p:txBody>
      </p:sp>
      <p:sp>
        <p:nvSpPr>
          <p:cNvPr id="687" name="Google Shape;687;p89"/>
          <p:cNvSpPr txBox="1"/>
          <p:nvPr/>
        </p:nvSpPr>
        <p:spPr>
          <a:xfrm>
            <a:off x="918800" y="2837788"/>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Determining close molecules for </a:t>
            </a:r>
            <a:r>
              <a:rPr b="1" lang="en">
                <a:solidFill>
                  <a:schemeClr val="dk1"/>
                </a:solidFill>
              </a:rPr>
              <a:t>cspg</a:t>
            </a:r>
            <a:r>
              <a:rPr lang="en">
                <a:solidFill>
                  <a:schemeClr val="dk1"/>
                </a:solidFill>
              </a:rPr>
              <a:t> - </a:t>
            </a:r>
            <a:r>
              <a:rPr lang="en"/>
              <a:t>you can get a lot more novel molecules with fasttext embeddings</a:t>
            </a:r>
            <a:endParaRPr/>
          </a:p>
        </p:txBody>
      </p:sp>
      <p:pic>
        <p:nvPicPr>
          <p:cNvPr id="688" name="Google Shape;688;p89"/>
          <p:cNvPicPr preferRelativeResize="0"/>
          <p:nvPr/>
        </p:nvPicPr>
        <p:blipFill>
          <a:blip r:embed="rId3">
            <a:alphaModFix/>
          </a:blip>
          <a:stretch>
            <a:fillRect/>
          </a:stretch>
        </p:blipFill>
        <p:spPr>
          <a:xfrm>
            <a:off x="152400" y="152400"/>
            <a:ext cx="4802206" cy="2356012"/>
          </a:xfrm>
          <a:prstGeom prst="rect">
            <a:avLst/>
          </a:prstGeom>
          <a:noFill/>
          <a:ln>
            <a:noFill/>
          </a:ln>
        </p:spPr>
      </p:pic>
      <p:pic>
        <p:nvPicPr>
          <p:cNvPr id="689" name="Google Shape;689;p89"/>
          <p:cNvPicPr preferRelativeResize="0"/>
          <p:nvPr/>
        </p:nvPicPr>
        <p:blipFill>
          <a:blip r:embed="rId4">
            <a:alphaModFix/>
          </a:blip>
          <a:stretch>
            <a:fillRect/>
          </a:stretch>
        </p:blipFill>
        <p:spPr>
          <a:xfrm>
            <a:off x="5107006" y="200925"/>
            <a:ext cx="3884593" cy="189712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0"/>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695" name="Google Shape;695;p90"/>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696" name="Google Shape;696;p90"/>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697" name="Google Shape;697;p90"/>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698" name="Google Shape;698;p90"/>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699" name="Google Shape;699;p90"/>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a:t>
            </a:r>
            <a:r>
              <a:rPr b="1" lang="en"/>
              <a:t>99</a:t>
            </a:r>
            <a:endParaRPr b="1"/>
          </a:p>
        </p:txBody>
      </p:sp>
      <p:sp>
        <p:nvSpPr>
          <p:cNvPr id="700" name="Google Shape;700;p90"/>
          <p:cNvSpPr txBox="1"/>
          <p:nvPr/>
        </p:nvSpPr>
        <p:spPr>
          <a:xfrm>
            <a:off x="918800" y="3488625"/>
            <a:ext cx="7431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Verified Candidates for Dr. B: </a:t>
            </a:r>
            <a:endParaRPr sz="1200"/>
          </a:p>
          <a:p>
            <a:pPr indent="0" lvl="0" marL="0" rtl="0" algn="l">
              <a:spcBef>
                <a:spcPts val="0"/>
              </a:spcBef>
              <a:spcAft>
                <a:spcPts val="0"/>
              </a:spcAft>
              <a:buNone/>
            </a:pPr>
            <a:r>
              <a:rPr lang="en" sz="1100">
                <a:solidFill>
                  <a:schemeClr val="dk1"/>
                </a:solidFill>
              </a:rPr>
              <a:t>crmp2</a:t>
            </a:r>
            <a:r>
              <a:rPr lang="en" sz="1100">
                <a:solidFill>
                  <a:schemeClr val="dk1"/>
                </a:solidFill>
              </a:rPr>
              <a:t> - inhibition</a:t>
            </a:r>
            <a:r>
              <a:rPr lang="en" sz="1100">
                <a:solidFill>
                  <a:schemeClr val="dk1"/>
                </a:solidFill>
              </a:rPr>
              <a:t>, dlk - inhibition (but these are not new molecules), s1pr2 - inhibition </a:t>
            </a:r>
            <a:endParaRPr sz="1200">
              <a:solidFill>
                <a:schemeClr val="dk1"/>
              </a:solidFill>
            </a:endParaRPr>
          </a:p>
          <a:p>
            <a:pPr indent="0" lvl="0" marL="0" rtl="0" algn="l">
              <a:spcBef>
                <a:spcPts val="0"/>
              </a:spcBef>
              <a:spcAft>
                <a:spcPts val="0"/>
              </a:spcAft>
              <a:buNone/>
            </a:pPr>
            <a:r>
              <a:t/>
            </a:r>
            <a:endParaRPr/>
          </a:p>
        </p:txBody>
      </p:sp>
      <p:sp>
        <p:nvSpPr>
          <p:cNvPr id="701" name="Google Shape;701;p90"/>
          <p:cNvSpPr txBox="1"/>
          <p:nvPr/>
        </p:nvSpPr>
        <p:spPr>
          <a:xfrm>
            <a:off x="918800" y="2837788"/>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Determining close molecules for </a:t>
            </a:r>
            <a:r>
              <a:rPr b="1" lang="en">
                <a:solidFill>
                  <a:schemeClr val="dk1"/>
                </a:solidFill>
              </a:rPr>
              <a:t>rock</a:t>
            </a:r>
            <a:r>
              <a:rPr lang="en">
                <a:solidFill>
                  <a:schemeClr val="dk1"/>
                </a:solidFill>
              </a:rPr>
              <a:t> - </a:t>
            </a:r>
            <a:r>
              <a:rPr lang="en"/>
              <a:t>you can get a lot more novel molecules with fasttext embeddings</a:t>
            </a:r>
            <a:endParaRPr/>
          </a:p>
        </p:txBody>
      </p:sp>
      <p:pic>
        <p:nvPicPr>
          <p:cNvPr id="702" name="Google Shape;702;p90"/>
          <p:cNvPicPr preferRelativeResize="0"/>
          <p:nvPr/>
        </p:nvPicPr>
        <p:blipFill>
          <a:blip r:embed="rId3">
            <a:alphaModFix/>
          </a:blip>
          <a:stretch>
            <a:fillRect/>
          </a:stretch>
        </p:blipFill>
        <p:spPr>
          <a:xfrm>
            <a:off x="5107006" y="152400"/>
            <a:ext cx="3884593" cy="2240735"/>
          </a:xfrm>
          <a:prstGeom prst="rect">
            <a:avLst/>
          </a:prstGeom>
          <a:noFill/>
          <a:ln>
            <a:noFill/>
          </a:ln>
        </p:spPr>
      </p:pic>
      <p:pic>
        <p:nvPicPr>
          <p:cNvPr id="703" name="Google Shape;703;p90"/>
          <p:cNvPicPr preferRelativeResize="0"/>
          <p:nvPr/>
        </p:nvPicPr>
        <p:blipFill>
          <a:blip r:embed="rId4">
            <a:alphaModFix/>
          </a:blip>
          <a:stretch>
            <a:fillRect/>
          </a:stretch>
        </p:blipFill>
        <p:spPr>
          <a:xfrm>
            <a:off x="152400" y="152400"/>
            <a:ext cx="4802206" cy="207414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1"/>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709" name="Google Shape;709;p91"/>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710" name="Google Shape;710;p91"/>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711" name="Google Shape;711;p91"/>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712" name="Google Shape;712;p91"/>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713" name="Google Shape;713;p91"/>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a:t>
            </a:r>
            <a:r>
              <a:rPr b="1" lang="en"/>
              <a:t>99</a:t>
            </a:r>
            <a:endParaRPr b="1"/>
          </a:p>
        </p:txBody>
      </p:sp>
      <p:sp>
        <p:nvSpPr>
          <p:cNvPr id="714" name="Google Shape;714;p91"/>
          <p:cNvSpPr txBox="1"/>
          <p:nvPr/>
        </p:nvSpPr>
        <p:spPr>
          <a:xfrm>
            <a:off x="918800" y="3488625"/>
            <a:ext cx="7431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Verified Candidates for Dr. B: </a:t>
            </a:r>
            <a:endParaRPr sz="1200"/>
          </a:p>
          <a:p>
            <a:pPr indent="0" lvl="0" marL="0" rtl="0" algn="l">
              <a:spcBef>
                <a:spcPts val="0"/>
              </a:spcBef>
              <a:spcAft>
                <a:spcPts val="0"/>
              </a:spcAft>
              <a:buNone/>
            </a:pPr>
            <a:r>
              <a:rPr lang="en" sz="1100">
                <a:solidFill>
                  <a:schemeClr val="dk1"/>
                </a:solidFill>
              </a:rPr>
              <a:t>Inpp5f - inhibition, ngn-1 promoter, nfat - inhibition, kab-raf - promoter </a:t>
            </a:r>
            <a:endParaRPr sz="1200">
              <a:solidFill>
                <a:schemeClr val="dk1"/>
              </a:solidFill>
            </a:endParaRPr>
          </a:p>
          <a:p>
            <a:pPr indent="0" lvl="0" marL="0" rtl="0" algn="l">
              <a:spcBef>
                <a:spcPts val="0"/>
              </a:spcBef>
              <a:spcAft>
                <a:spcPts val="0"/>
              </a:spcAft>
              <a:buNone/>
            </a:pPr>
            <a:r>
              <a:t/>
            </a:r>
            <a:endParaRPr/>
          </a:p>
        </p:txBody>
      </p:sp>
      <p:sp>
        <p:nvSpPr>
          <p:cNvPr id="715" name="Google Shape;715;p91"/>
          <p:cNvSpPr txBox="1"/>
          <p:nvPr/>
        </p:nvSpPr>
        <p:spPr>
          <a:xfrm>
            <a:off x="918800" y="2837788"/>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Determining close molecules for </a:t>
            </a:r>
            <a:r>
              <a:rPr b="1" lang="en">
                <a:solidFill>
                  <a:schemeClr val="dk1"/>
                </a:solidFill>
              </a:rPr>
              <a:t>zymosan</a:t>
            </a:r>
            <a:r>
              <a:rPr lang="en">
                <a:solidFill>
                  <a:schemeClr val="dk1"/>
                </a:solidFill>
              </a:rPr>
              <a:t> - </a:t>
            </a:r>
            <a:r>
              <a:rPr lang="en"/>
              <a:t>you can get a lot more novel molecules with fasttext embeddings</a:t>
            </a:r>
            <a:endParaRPr/>
          </a:p>
        </p:txBody>
      </p:sp>
      <p:pic>
        <p:nvPicPr>
          <p:cNvPr id="716" name="Google Shape;716;p91"/>
          <p:cNvPicPr preferRelativeResize="0"/>
          <p:nvPr/>
        </p:nvPicPr>
        <p:blipFill>
          <a:blip r:embed="rId3">
            <a:alphaModFix/>
          </a:blip>
          <a:stretch>
            <a:fillRect/>
          </a:stretch>
        </p:blipFill>
        <p:spPr>
          <a:xfrm>
            <a:off x="5042125" y="300038"/>
            <a:ext cx="3986299" cy="1778875"/>
          </a:xfrm>
          <a:prstGeom prst="rect">
            <a:avLst/>
          </a:prstGeom>
          <a:noFill/>
          <a:ln>
            <a:noFill/>
          </a:ln>
        </p:spPr>
      </p:pic>
      <p:pic>
        <p:nvPicPr>
          <p:cNvPr id="717" name="Google Shape;717;p91"/>
          <p:cNvPicPr preferRelativeResize="0"/>
          <p:nvPr/>
        </p:nvPicPr>
        <p:blipFill>
          <a:blip r:embed="rId4">
            <a:alphaModFix/>
          </a:blip>
          <a:stretch>
            <a:fillRect/>
          </a:stretch>
        </p:blipFill>
        <p:spPr>
          <a:xfrm>
            <a:off x="152400" y="152400"/>
            <a:ext cx="4737324" cy="22760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152400" y="152400"/>
            <a:ext cx="3642145" cy="4838700"/>
          </a:xfrm>
          <a:prstGeom prst="rect">
            <a:avLst/>
          </a:prstGeom>
          <a:noFill/>
          <a:ln>
            <a:noFill/>
          </a:ln>
        </p:spPr>
      </p:pic>
      <p:sp>
        <p:nvSpPr>
          <p:cNvPr id="97" name="Google Shape;97;p20"/>
          <p:cNvSpPr txBox="1"/>
          <p:nvPr/>
        </p:nvSpPr>
        <p:spPr>
          <a:xfrm>
            <a:off x="4578550" y="1094600"/>
            <a:ext cx="435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the keys are indexes of the sentence and you can see their vector representation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2"/>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723" name="Google Shape;723;p92"/>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724" name="Google Shape;724;p92"/>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725" name="Google Shape;725;p92"/>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726" name="Google Shape;726;p92"/>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727" name="Google Shape;727;p92"/>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a:t>
            </a:r>
            <a:r>
              <a:rPr b="1" lang="en"/>
              <a:t>101</a:t>
            </a:r>
            <a:endParaRPr b="1"/>
          </a:p>
        </p:txBody>
      </p:sp>
      <p:sp>
        <p:nvSpPr>
          <p:cNvPr id="728" name="Google Shape;728;p92"/>
          <p:cNvSpPr txBox="1"/>
          <p:nvPr/>
        </p:nvSpPr>
        <p:spPr>
          <a:xfrm>
            <a:off x="918800" y="3488625"/>
            <a:ext cx="7431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Verified Candidates for Dr. B: </a:t>
            </a:r>
            <a:endParaRPr sz="1200"/>
          </a:p>
          <a:p>
            <a:pPr indent="0" lvl="0" marL="0" rtl="0" algn="l">
              <a:spcBef>
                <a:spcPts val="0"/>
              </a:spcBef>
              <a:spcAft>
                <a:spcPts val="0"/>
              </a:spcAft>
              <a:buNone/>
            </a:pPr>
            <a:r>
              <a:rPr lang="en" sz="1100">
                <a:solidFill>
                  <a:schemeClr val="dk1"/>
                </a:solidFill>
              </a:rPr>
              <a:t>No good candidates</a:t>
            </a:r>
            <a:endParaRPr sz="1200">
              <a:solidFill>
                <a:schemeClr val="dk1"/>
              </a:solidFill>
            </a:endParaRPr>
          </a:p>
          <a:p>
            <a:pPr indent="0" lvl="0" marL="0" rtl="0" algn="l">
              <a:spcBef>
                <a:spcPts val="0"/>
              </a:spcBef>
              <a:spcAft>
                <a:spcPts val="0"/>
              </a:spcAft>
              <a:buNone/>
            </a:pPr>
            <a:r>
              <a:t/>
            </a:r>
            <a:endParaRPr/>
          </a:p>
        </p:txBody>
      </p:sp>
      <p:sp>
        <p:nvSpPr>
          <p:cNvPr id="729" name="Google Shape;729;p92"/>
          <p:cNvSpPr txBox="1"/>
          <p:nvPr/>
        </p:nvSpPr>
        <p:spPr>
          <a:xfrm>
            <a:off x="918800" y="2837788"/>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Determining close molecules for </a:t>
            </a:r>
            <a:r>
              <a:rPr b="1" lang="en">
                <a:solidFill>
                  <a:schemeClr val="dk1"/>
                </a:solidFill>
              </a:rPr>
              <a:t>rhoa</a:t>
            </a:r>
            <a:r>
              <a:rPr lang="en">
                <a:solidFill>
                  <a:schemeClr val="dk1"/>
                </a:solidFill>
              </a:rPr>
              <a:t> - </a:t>
            </a:r>
            <a:r>
              <a:rPr lang="en"/>
              <a:t>you can get a lot more novel molecules with fasttext embeddings</a:t>
            </a:r>
            <a:endParaRPr/>
          </a:p>
        </p:txBody>
      </p:sp>
      <p:pic>
        <p:nvPicPr>
          <p:cNvPr id="730" name="Google Shape;730;p92"/>
          <p:cNvPicPr preferRelativeResize="0"/>
          <p:nvPr/>
        </p:nvPicPr>
        <p:blipFill>
          <a:blip r:embed="rId3">
            <a:alphaModFix/>
          </a:blip>
          <a:stretch>
            <a:fillRect/>
          </a:stretch>
        </p:blipFill>
        <p:spPr>
          <a:xfrm>
            <a:off x="4877250" y="329325"/>
            <a:ext cx="4114350" cy="2242418"/>
          </a:xfrm>
          <a:prstGeom prst="rect">
            <a:avLst/>
          </a:prstGeom>
          <a:noFill/>
          <a:ln>
            <a:noFill/>
          </a:ln>
        </p:spPr>
      </p:pic>
      <p:pic>
        <p:nvPicPr>
          <p:cNvPr id="731" name="Google Shape;731;p92"/>
          <p:cNvPicPr preferRelativeResize="0"/>
          <p:nvPr/>
        </p:nvPicPr>
        <p:blipFill>
          <a:blip r:embed="rId4">
            <a:alphaModFix/>
          </a:blip>
          <a:stretch>
            <a:fillRect/>
          </a:stretch>
        </p:blipFill>
        <p:spPr>
          <a:xfrm>
            <a:off x="209000" y="329325"/>
            <a:ext cx="4572449" cy="196869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3"/>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737" name="Google Shape;737;p93"/>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738" name="Google Shape;738;p93"/>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739" name="Google Shape;739;p93"/>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740" name="Google Shape;740;p93"/>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741" name="Google Shape;741;p93"/>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a:t>
            </a:r>
            <a:r>
              <a:rPr b="1" lang="en"/>
              <a:t>101</a:t>
            </a:r>
            <a:endParaRPr b="1"/>
          </a:p>
        </p:txBody>
      </p:sp>
      <p:sp>
        <p:nvSpPr>
          <p:cNvPr id="742" name="Google Shape;742;p93"/>
          <p:cNvSpPr txBox="1"/>
          <p:nvPr/>
        </p:nvSpPr>
        <p:spPr>
          <a:xfrm>
            <a:off x="918800" y="3488625"/>
            <a:ext cx="7431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Verified Candidates for Dr. B: </a:t>
            </a:r>
            <a:endParaRPr sz="1200"/>
          </a:p>
          <a:p>
            <a:pPr indent="0" lvl="0" marL="0" rtl="0" algn="l">
              <a:spcBef>
                <a:spcPts val="0"/>
              </a:spcBef>
              <a:spcAft>
                <a:spcPts val="0"/>
              </a:spcAft>
              <a:buNone/>
            </a:pPr>
            <a:r>
              <a:rPr lang="en" sz="1100">
                <a:solidFill>
                  <a:schemeClr val="dk1"/>
                </a:solidFill>
              </a:rPr>
              <a:t>s1pr2 - inhibitor, inpp5f - inhibitor </a:t>
            </a:r>
            <a:endParaRPr sz="1200">
              <a:solidFill>
                <a:schemeClr val="dk1"/>
              </a:solidFill>
            </a:endParaRPr>
          </a:p>
          <a:p>
            <a:pPr indent="0" lvl="0" marL="0" rtl="0" algn="l">
              <a:spcBef>
                <a:spcPts val="0"/>
              </a:spcBef>
              <a:spcAft>
                <a:spcPts val="0"/>
              </a:spcAft>
              <a:buNone/>
            </a:pPr>
            <a:r>
              <a:t/>
            </a:r>
            <a:endParaRPr/>
          </a:p>
        </p:txBody>
      </p:sp>
      <p:sp>
        <p:nvSpPr>
          <p:cNvPr id="743" name="Google Shape;743;p93"/>
          <p:cNvSpPr txBox="1"/>
          <p:nvPr/>
        </p:nvSpPr>
        <p:spPr>
          <a:xfrm>
            <a:off x="918800" y="2837788"/>
            <a:ext cx="75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Determining close molecules for </a:t>
            </a:r>
            <a:r>
              <a:rPr b="1" lang="en">
                <a:solidFill>
                  <a:schemeClr val="dk1"/>
                </a:solidFill>
              </a:rPr>
              <a:t>nogo</a:t>
            </a:r>
            <a:r>
              <a:rPr lang="en">
                <a:solidFill>
                  <a:schemeClr val="dk1"/>
                </a:solidFill>
              </a:rPr>
              <a:t> - </a:t>
            </a:r>
            <a:r>
              <a:rPr lang="en"/>
              <a:t>you can get a lot more novel molecules with fasttext embeddings</a:t>
            </a:r>
            <a:endParaRPr/>
          </a:p>
        </p:txBody>
      </p:sp>
      <p:pic>
        <p:nvPicPr>
          <p:cNvPr id="744" name="Google Shape;744;p93"/>
          <p:cNvPicPr preferRelativeResize="0"/>
          <p:nvPr/>
        </p:nvPicPr>
        <p:blipFill>
          <a:blip r:embed="rId3">
            <a:alphaModFix/>
          </a:blip>
          <a:stretch>
            <a:fillRect/>
          </a:stretch>
        </p:blipFill>
        <p:spPr>
          <a:xfrm>
            <a:off x="4933849" y="152400"/>
            <a:ext cx="4057750" cy="2279973"/>
          </a:xfrm>
          <a:prstGeom prst="rect">
            <a:avLst/>
          </a:prstGeom>
          <a:noFill/>
          <a:ln>
            <a:noFill/>
          </a:ln>
        </p:spPr>
      </p:pic>
      <p:pic>
        <p:nvPicPr>
          <p:cNvPr id="745" name="Google Shape;745;p93"/>
          <p:cNvPicPr preferRelativeResize="0"/>
          <p:nvPr/>
        </p:nvPicPr>
        <p:blipFill>
          <a:blip r:embed="rId4">
            <a:alphaModFix/>
          </a:blip>
          <a:stretch>
            <a:fillRect/>
          </a:stretch>
        </p:blipFill>
        <p:spPr>
          <a:xfrm>
            <a:off x="184750" y="290075"/>
            <a:ext cx="4629050" cy="200463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94"/>
          <p:cNvPicPr preferRelativeResize="0"/>
          <p:nvPr/>
        </p:nvPicPr>
        <p:blipFill>
          <a:blip r:embed="rId3">
            <a:alphaModFix/>
          </a:blip>
          <a:stretch>
            <a:fillRect/>
          </a:stretch>
        </p:blipFill>
        <p:spPr>
          <a:xfrm>
            <a:off x="2582600" y="132400"/>
            <a:ext cx="3978801" cy="3896325"/>
          </a:xfrm>
          <a:prstGeom prst="rect">
            <a:avLst/>
          </a:prstGeom>
          <a:noFill/>
          <a:ln>
            <a:noFill/>
          </a:ln>
        </p:spPr>
      </p:pic>
      <p:sp>
        <p:nvSpPr>
          <p:cNvPr id="751" name="Google Shape;751;p94"/>
          <p:cNvSpPr txBox="1"/>
          <p:nvPr/>
        </p:nvSpPr>
        <p:spPr>
          <a:xfrm>
            <a:off x="255650" y="4427625"/>
            <a:ext cx="25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 Corpus-trained FastText Word Embeddings</a:t>
            </a:r>
            <a:endParaRPr/>
          </a:p>
        </p:txBody>
      </p:sp>
      <p:sp>
        <p:nvSpPr>
          <p:cNvPr id="752" name="Google Shape;752;p94"/>
          <p:cNvSpPr txBox="1"/>
          <p:nvPr/>
        </p:nvSpPr>
        <p:spPr>
          <a:xfrm>
            <a:off x="2514325" y="4535325"/>
            <a:ext cx="25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Links = Same Sentence</a:t>
            </a:r>
            <a:endParaRPr/>
          </a:p>
        </p:txBody>
      </p:sp>
      <p:sp>
        <p:nvSpPr>
          <p:cNvPr id="753" name="Google Shape;753;p94"/>
          <p:cNvSpPr txBox="1"/>
          <p:nvPr/>
        </p:nvSpPr>
        <p:spPr>
          <a:xfrm>
            <a:off x="7293075" y="45353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Strength = N/A</a:t>
            </a:r>
            <a:endParaRPr/>
          </a:p>
        </p:txBody>
      </p:sp>
      <p:sp>
        <p:nvSpPr>
          <p:cNvPr id="754" name="Google Shape;754;p94"/>
          <p:cNvSpPr txBox="1"/>
          <p:nvPr/>
        </p:nvSpPr>
        <p:spPr>
          <a:xfrm>
            <a:off x="6004175" y="4535325"/>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Epochs = 10</a:t>
            </a:r>
            <a:endParaRPr/>
          </a:p>
        </p:txBody>
      </p:sp>
      <p:sp>
        <p:nvSpPr>
          <p:cNvPr id="755" name="Google Shape;755;p94"/>
          <p:cNvSpPr txBox="1"/>
          <p:nvPr/>
        </p:nvSpPr>
        <p:spPr>
          <a:xfrm>
            <a:off x="4604750" y="4517500"/>
            <a:ext cx="13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Samples = 10</a:t>
            </a:r>
            <a:endParaRPr/>
          </a:p>
        </p:txBody>
      </p:sp>
      <p:sp>
        <p:nvSpPr>
          <p:cNvPr id="756" name="Google Shape;756;p94"/>
          <p:cNvSpPr txBox="1"/>
          <p:nvPr/>
        </p:nvSpPr>
        <p:spPr>
          <a:xfrm>
            <a:off x="7568100" y="42441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Seed = 101</a:t>
            </a:r>
            <a:endParaRPr/>
          </a:p>
        </p:txBody>
      </p:sp>
      <p:pic>
        <p:nvPicPr>
          <p:cNvPr id="757" name="Google Shape;757;p94"/>
          <p:cNvPicPr preferRelativeResize="0"/>
          <p:nvPr/>
        </p:nvPicPr>
        <p:blipFill>
          <a:blip r:embed="rId4">
            <a:alphaModFix/>
          </a:blip>
          <a:stretch>
            <a:fillRect/>
          </a:stretch>
        </p:blipFill>
        <p:spPr>
          <a:xfrm>
            <a:off x="6927900" y="350762"/>
            <a:ext cx="2216100" cy="1124113"/>
          </a:xfrm>
          <a:prstGeom prst="rect">
            <a:avLst/>
          </a:prstGeom>
          <a:noFill/>
          <a:ln>
            <a:noFill/>
          </a:ln>
        </p:spPr>
      </p:pic>
      <p:cxnSp>
        <p:nvCxnSpPr>
          <p:cNvPr id="758" name="Google Shape;758;p94"/>
          <p:cNvCxnSpPr/>
          <p:nvPr/>
        </p:nvCxnSpPr>
        <p:spPr>
          <a:xfrm flipH="1" rot="10800000">
            <a:off x="3756300" y="698438"/>
            <a:ext cx="3412800" cy="283200"/>
          </a:xfrm>
          <a:prstGeom prst="straightConnector1">
            <a:avLst/>
          </a:prstGeom>
          <a:noFill/>
          <a:ln cap="flat" cmpd="sng" w="9525">
            <a:solidFill>
              <a:schemeClr val="dk2"/>
            </a:solidFill>
            <a:prstDash val="solid"/>
            <a:round/>
            <a:headEnd len="med" w="med" type="none"/>
            <a:tailEnd len="med" w="med" type="none"/>
          </a:ln>
        </p:spPr>
      </p:cxnSp>
      <p:pic>
        <p:nvPicPr>
          <p:cNvPr id="759" name="Google Shape;759;p94"/>
          <p:cNvPicPr preferRelativeResize="0"/>
          <p:nvPr/>
        </p:nvPicPr>
        <p:blipFill>
          <a:blip r:embed="rId5">
            <a:alphaModFix/>
          </a:blip>
          <a:stretch>
            <a:fillRect/>
          </a:stretch>
        </p:blipFill>
        <p:spPr>
          <a:xfrm>
            <a:off x="558950" y="2075244"/>
            <a:ext cx="1955377" cy="1614350"/>
          </a:xfrm>
          <a:prstGeom prst="rect">
            <a:avLst/>
          </a:prstGeom>
          <a:noFill/>
          <a:ln>
            <a:noFill/>
          </a:ln>
        </p:spPr>
      </p:pic>
      <p:cxnSp>
        <p:nvCxnSpPr>
          <p:cNvPr id="760" name="Google Shape;760;p94"/>
          <p:cNvCxnSpPr/>
          <p:nvPr/>
        </p:nvCxnSpPr>
        <p:spPr>
          <a:xfrm flipH="1">
            <a:off x="1952800" y="2049075"/>
            <a:ext cx="1851900" cy="396300"/>
          </a:xfrm>
          <a:prstGeom prst="straightConnector1">
            <a:avLst/>
          </a:prstGeom>
          <a:noFill/>
          <a:ln cap="flat" cmpd="sng" w="9525">
            <a:solidFill>
              <a:schemeClr val="dk2"/>
            </a:solidFill>
            <a:prstDash val="solid"/>
            <a:round/>
            <a:headEnd len="med" w="med" type="none"/>
            <a:tailEnd len="med" w="med" type="none"/>
          </a:ln>
        </p:spPr>
      </p:cxnSp>
      <p:pic>
        <p:nvPicPr>
          <p:cNvPr id="761" name="Google Shape;761;p94"/>
          <p:cNvPicPr preferRelativeResize="0"/>
          <p:nvPr/>
        </p:nvPicPr>
        <p:blipFill>
          <a:blip r:embed="rId6">
            <a:alphaModFix/>
          </a:blip>
          <a:stretch>
            <a:fillRect/>
          </a:stretch>
        </p:blipFill>
        <p:spPr>
          <a:xfrm>
            <a:off x="176900" y="99025"/>
            <a:ext cx="2039200" cy="1614353"/>
          </a:xfrm>
          <a:prstGeom prst="rect">
            <a:avLst/>
          </a:prstGeom>
          <a:noFill/>
          <a:ln>
            <a:noFill/>
          </a:ln>
        </p:spPr>
      </p:pic>
      <p:cxnSp>
        <p:nvCxnSpPr>
          <p:cNvPr id="762" name="Google Shape;762;p94"/>
          <p:cNvCxnSpPr/>
          <p:nvPr/>
        </p:nvCxnSpPr>
        <p:spPr>
          <a:xfrm>
            <a:off x="1799075" y="892600"/>
            <a:ext cx="1205100" cy="444600"/>
          </a:xfrm>
          <a:prstGeom prst="straightConnector1">
            <a:avLst/>
          </a:prstGeom>
          <a:noFill/>
          <a:ln cap="flat" cmpd="sng" w="9525">
            <a:solidFill>
              <a:schemeClr val="dk2"/>
            </a:solidFill>
            <a:prstDash val="solid"/>
            <a:round/>
            <a:headEnd len="med" w="med" type="none"/>
            <a:tailEnd len="med" w="med" type="none"/>
          </a:ln>
        </p:spPr>
      </p:cxnSp>
      <p:pic>
        <p:nvPicPr>
          <p:cNvPr id="763" name="Google Shape;763;p94"/>
          <p:cNvPicPr preferRelativeResize="0"/>
          <p:nvPr/>
        </p:nvPicPr>
        <p:blipFill>
          <a:blip r:embed="rId7">
            <a:alphaModFix/>
          </a:blip>
          <a:stretch>
            <a:fillRect/>
          </a:stretch>
        </p:blipFill>
        <p:spPr>
          <a:xfrm>
            <a:off x="6883400" y="1827818"/>
            <a:ext cx="2157498" cy="1570125"/>
          </a:xfrm>
          <a:prstGeom prst="rect">
            <a:avLst/>
          </a:prstGeom>
          <a:noFill/>
          <a:ln>
            <a:noFill/>
          </a:ln>
        </p:spPr>
      </p:pic>
      <p:cxnSp>
        <p:nvCxnSpPr>
          <p:cNvPr id="764" name="Google Shape;764;p94"/>
          <p:cNvCxnSpPr/>
          <p:nvPr/>
        </p:nvCxnSpPr>
        <p:spPr>
          <a:xfrm flipH="1" rot="10800000">
            <a:off x="3473125" y="2558425"/>
            <a:ext cx="3882000" cy="97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8" name="Shape 768"/>
        <p:cNvGrpSpPr/>
        <p:nvPr/>
      </p:nvGrpSpPr>
      <p:grpSpPr>
        <a:xfrm>
          <a:off x="0" y="0"/>
          <a:ext cx="0" cy="0"/>
          <a:chOff x="0" y="0"/>
          <a:chExt cx="0" cy="0"/>
        </a:xfrm>
      </p:grpSpPr>
      <p:sp>
        <p:nvSpPr>
          <p:cNvPr id="769" name="Google Shape;769;p95"/>
          <p:cNvSpPr txBox="1"/>
          <p:nvPr/>
        </p:nvSpPr>
        <p:spPr>
          <a:xfrm>
            <a:off x="108825" y="609550"/>
            <a:ext cx="88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Using BERT word embeddings doesn’t really work because the word embeddings cosine similarities don’t tell us much information</a:t>
            </a:r>
            <a:endParaRPr/>
          </a:p>
        </p:txBody>
      </p:sp>
      <p:pic>
        <p:nvPicPr>
          <p:cNvPr id="770" name="Google Shape;770;p95"/>
          <p:cNvPicPr preferRelativeResize="0"/>
          <p:nvPr/>
        </p:nvPicPr>
        <p:blipFill>
          <a:blip r:embed="rId3">
            <a:alphaModFix/>
          </a:blip>
          <a:stretch>
            <a:fillRect/>
          </a:stretch>
        </p:blipFill>
        <p:spPr>
          <a:xfrm>
            <a:off x="152400" y="1763100"/>
            <a:ext cx="8839201" cy="199406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4" name="Shape 774"/>
        <p:cNvGrpSpPr/>
        <p:nvPr/>
      </p:nvGrpSpPr>
      <p:grpSpPr>
        <a:xfrm>
          <a:off x="0" y="0"/>
          <a:ext cx="0" cy="0"/>
          <a:chOff x="0" y="0"/>
          <a:chExt cx="0" cy="0"/>
        </a:xfrm>
      </p:grpSpPr>
      <p:sp>
        <p:nvSpPr>
          <p:cNvPr id="775" name="Google Shape;775;p96"/>
          <p:cNvSpPr txBox="1"/>
          <p:nvPr/>
        </p:nvSpPr>
        <p:spPr>
          <a:xfrm>
            <a:off x="108825" y="609550"/>
            <a:ext cx="157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can see the clustering was terrible</a:t>
            </a:r>
            <a:endParaRPr/>
          </a:p>
        </p:txBody>
      </p:sp>
      <p:pic>
        <p:nvPicPr>
          <p:cNvPr id="776" name="Google Shape;776;p96"/>
          <p:cNvPicPr preferRelativeResize="0"/>
          <p:nvPr/>
        </p:nvPicPr>
        <p:blipFill>
          <a:blip r:embed="rId3">
            <a:alphaModFix/>
          </a:blip>
          <a:stretch>
            <a:fillRect/>
          </a:stretch>
        </p:blipFill>
        <p:spPr>
          <a:xfrm>
            <a:off x="2174200" y="0"/>
            <a:ext cx="5120312" cy="50012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7"/>
          <p:cNvSpPr txBox="1"/>
          <p:nvPr/>
        </p:nvSpPr>
        <p:spPr>
          <a:xfrm>
            <a:off x="1532100" y="1709850"/>
            <a:ext cx="6079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t>Supervised</a:t>
            </a:r>
            <a:endParaRPr b="1" sz="5000"/>
          </a:p>
          <a:p>
            <a:pPr indent="0" lvl="0" marL="0" rtl="0" algn="ctr">
              <a:spcBef>
                <a:spcPts val="0"/>
              </a:spcBef>
              <a:spcAft>
                <a:spcPts val="0"/>
              </a:spcAft>
              <a:buNone/>
            </a:pPr>
            <a:r>
              <a:rPr b="1" lang="en" sz="5000"/>
              <a:t>Training</a:t>
            </a:r>
            <a:endParaRPr b="1" sz="5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98"/>
          <p:cNvPicPr preferRelativeResize="0"/>
          <p:nvPr/>
        </p:nvPicPr>
        <p:blipFill>
          <a:blip r:embed="rId3">
            <a:alphaModFix/>
          </a:blip>
          <a:stretch>
            <a:fillRect/>
          </a:stretch>
        </p:blipFill>
        <p:spPr>
          <a:xfrm>
            <a:off x="265250" y="152400"/>
            <a:ext cx="3105434" cy="4838700"/>
          </a:xfrm>
          <a:prstGeom prst="rect">
            <a:avLst/>
          </a:prstGeom>
          <a:noFill/>
          <a:ln>
            <a:noFill/>
          </a:ln>
        </p:spPr>
      </p:pic>
      <p:pic>
        <p:nvPicPr>
          <p:cNvPr id="787" name="Google Shape;787;p98"/>
          <p:cNvPicPr preferRelativeResize="0"/>
          <p:nvPr/>
        </p:nvPicPr>
        <p:blipFill rotWithShape="1">
          <a:blip r:embed="rId4">
            <a:alphaModFix/>
          </a:blip>
          <a:srcRect b="0" l="0" r="53848" t="0"/>
          <a:stretch/>
        </p:blipFill>
        <p:spPr>
          <a:xfrm>
            <a:off x="4082900" y="1240200"/>
            <a:ext cx="4220050" cy="617100"/>
          </a:xfrm>
          <a:prstGeom prst="rect">
            <a:avLst/>
          </a:prstGeom>
          <a:noFill/>
          <a:ln>
            <a:noFill/>
          </a:ln>
        </p:spPr>
      </p:pic>
      <p:pic>
        <p:nvPicPr>
          <p:cNvPr id="788" name="Google Shape;788;p98"/>
          <p:cNvPicPr preferRelativeResize="0"/>
          <p:nvPr/>
        </p:nvPicPr>
        <p:blipFill>
          <a:blip r:embed="rId5">
            <a:alphaModFix/>
          </a:blip>
          <a:stretch>
            <a:fillRect/>
          </a:stretch>
        </p:blipFill>
        <p:spPr>
          <a:xfrm>
            <a:off x="3859309" y="2160150"/>
            <a:ext cx="4667250" cy="571500"/>
          </a:xfrm>
          <a:prstGeom prst="rect">
            <a:avLst/>
          </a:prstGeom>
          <a:noFill/>
          <a:ln>
            <a:noFill/>
          </a:ln>
        </p:spPr>
      </p:pic>
      <p:sp>
        <p:nvSpPr>
          <p:cNvPr id="789" name="Google Shape;789;p98"/>
          <p:cNvSpPr txBox="1"/>
          <p:nvPr/>
        </p:nvSpPr>
        <p:spPr>
          <a:xfrm>
            <a:off x="4501550" y="3167900"/>
            <a:ext cx="4109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 of the 4336 sentences with the known 28 promoters and inhibitors labeled, 97% of the sentences contain only promoters or only inhibitors making training a BERT model on if a sentence is promotery or inhibitory possible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99"/>
          <p:cNvPicPr preferRelativeResize="0"/>
          <p:nvPr/>
        </p:nvPicPr>
        <p:blipFill>
          <a:blip r:embed="rId3">
            <a:alphaModFix/>
          </a:blip>
          <a:stretch>
            <a:fillRect/>
          </a:stretch>
        </p:blipFill>
        <p:spPr>
          <a:xfrm>
            <a:off x="4149975" y="218225"/>
            <a:ext cx="4994015" cy="4838699"/>
          </a:xfrm>
          <a:prstGeom prst="rect">
            <a:avLst/>
          </a:prstGeom>
          <a:noFill/>
          <a:ln>
            <a:noFill/>
          </a:ln>
        </p:spPr>
      </p:pic>
      <p:pic>
        <p:nvPicPr>
          <p:cNvPr id="795" name="Google Shape;795;p99"/>
          <p:cNvPicPr preferRelativeResize="0"/>
          <p:nvPr/>
        </p:nvPicPr>
        <p:blipFill>
          <a:blip r:embed="rId4">
            <a:alphaModFix/>
          </a:blip>
          <a:stretch>
            <a:fillRect/>
          </a:stretch>
        </p:blipFill>
        <p:spPr>
          <a:xfrm>
            <a:off x="143000" y="1308975"/>
            <a:ext cx="3543025" cy="186208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100"/>
          <p:cNvPicPr preferRelativeResize="0"/>
          <p:nvPr/>
        </p:nvPicPr>
        <p:blipFill>
          <a:blip r:embed="rId3">
            <a:alphaModFix/>
          </a:blip>
          <a:stretch>
            <a:fillRect/>
          </a:stretch>
        </p:blipFill>
        <p:spPr>
          <a:xfrm>
            <a:off x="4149975" y="218225"/>
            <a:ext cx="4994015" cy="4838699"/>
          </a:xfrm>
          <a:prstGeom prst="rect">
            <a:avLst/>
          </a:prstGeom>
          <a:noFill/>
          <a:ln>
            <a:noFill/>
          </a:ln>
        </p:spPr>
      </p:pic>
      <p:pic>
        <p:nvPicPr>
          <p:cNvPr id="801" name="Google Shape;801;p100"/>
          <p:cNvPicPr preferRelativeResize="0"/>
          <p:nvPr/>
        </p:nvPicPr>
        <p:blipFill>
          <a:blip r:embed="rId4">
            <a:alphaModFix/>
          </a:blip>
          <a:stretch>
            <a:fillRect/>
          </a:stretch>
        </p:blipFill>
        <p:spPr>
          <a:xfrm>
            <a:off x="143000" y="1308975"/>
            <a:ext cx="3543025" cy="186208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101"/>
          <p:cNvPicPr preferRelativeResize="0"/>
          <p:nvPr/>
        </p:nvPicPr>
        <p:blipFill>
          <a:blip r:embed="rId3">
            <a:alphaModFix/>
          </a:blip>
          <a:stretch>
            <a:fillRect/>
          </a:stretch>
        </p:blipFill>
        <p:spPr>
          <a:xfrm>
            <a:off x="3152775" y="631500"/>
            <a:ext cx="2838450" cy="1352550"/>
          </a:xfrm>
          <a:prstGeom prst="rect">
            <a:avLst/>
          </a:prstGeom>
          <a:noFill/>
          <a:ln>
            <a:noFill/>
          </a:ln>
        </p:spPr>
      </p:pic>
      <p:pic>
        <p:nvPicPr>
          <p:cNvPr id="807" name="Google Shape;807;p101"/>
          <p:cNvPicPr preferRelativeResize="0"/>
          <p:nvPr/>
        </p:nvPicPr>
        <p:blipFill>
          <a:blip r:embed="rId4">
            <a:alphaModFix/>
          </a:blip>
          <a:stretch>
            <a:fillRect/>
          </a:stretch>
        </p:blipFill>
        <p:spPr>
          <a:xfrm>
            <a:off x="509700" y="2230475"/>
            <a:ext cx="7677150" cy="1733550"/>
          </a:xfrm>
          <a:prstGeom prst="rect">
            <a:avLst/>
          </a:prstGeom>
          <a:noFill/>
          <a:ln>
            <a:noFill/>
          </a:ln>
        </p:spPr>
      </p:pic>
      <p:sp>
        <p:nvSpPr>
          <p:cNvPr id="808" name="Google Shape;808;p101"/>
          <p:cNvSpPr txBox="1"/>
          <p:nvPr/>
        </p:nvSpPr>
        <p:spPr>
          <a:xfrm>
            <a:off x="1396050" y="3117575"/>
            <a:ext cx="13962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1 = promoters </a:t>
            </a:r>
            <a:endParaRPr/>
          </a:p>
          <a:p>
            <a:pPr indent="0" lvl="0" marL="0" rtl="0" algn="l">
              <a:lnSpc>
                <a:spcPct val="150000"/>
              </a:lnSpc>
              <a:spcBef>
                <a:spcPts val="0"/>
              </a:spcBef>
              <a:spcAft>
                <a:spcPts val="0"/>
              </a:spcAft>
              <a:buNone/>
            </a:pPr>
            <a:r>
              <a:rPr lang="en"/>
              <a:t>0 = inhibitors</a:t>
            </a:r>
            <a:endParaRPr/>
          </a:p>
        </p:txBody>
      </p:sp>
      <p:sp>
        <p:nvSpPr>
          <p:cNvPr id="809" name="Google Shape;809;p101"/>
          <p:cNvSpPr txBox="1"/>
          <p:nvPr/>
        </p:nvSpPr>
        <p:spPr>
          <a:xfrm>
            <a:off x="4077750" y="3575600"/>
            <a:ext cx="410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BERT was trained on 1,279 sentences with only promoters, 2631 sentences with only inhibitors for the 2 class version</a:t>
            </a:r>
            <a:endParaRPr/>
          </a:p>
        </p:txBody>
      </p:sp>
      <p:sp>
        <p:nvSpPr>
          <p:cNvPr id="810" name="Google Shape;810;p101"/>
          <p:cNvSpPr txBox="1"/>
          <p:nvPr/>
        </p:nvSpPr>
        <p:spPr>
          <a:xfrm>
            <a:off x="4055075" y="4406900"/>
            <a:ext cx="493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Sentences with both promoters and inhibitors were excluded from training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a:off x="3448000" y="152400"/>
            <a:ext cx="5321109" cy="4838700"/>
          </a:xfrm>
          <a:prstGeom prst="rect">
            <a:avLst/>
          </a:prstGeom>
          <a:noFill/>
          <a:ln>
            <a:noFill/>
          </a:ln>
        </p:spPr>
      </p:pic>
      <p:sp>
        <p:nvSpPr>
          <p:cNvPr id="103" name="Google Shape;103;p21"/>
          <p:cNvSpPr txBox="1"/>
          <p:nvPr/>
        </p:nvSpPr>
        <p:spPr>
          <a:xfrm>
            <a:off x="670900" y="647350"/>
            <a:ext cx="2318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clearly shows us that the positive and negative sentences can be separated using a logistic regression model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102"/>
          <p:cNvPicPr preferRelativeResize="0"/>
          <p:nvPr/>
        </p:nvPicPr>
        <p:blipFill>
          <a:blip r:embed="rId3">
            <a:alphaModFix/>
          </a:blip>
          <a:stretch>
            <a:fillRect/>
          </a:stretch>
        </p:blipFill>
        <p:spPr>
          <a:xfrm>
            <a:off x="124200" y="609600"/>
            <a:ext cx="4210050" cy="3924300"/>
          </a:xfrm>
          <a:prstGeom prst="rect">
            <a:avLst/>
          </a:prstGeom>
          <a:noFill/>
          <a:ln>
            <a:noFill/>
          </a:ln>
        </p:spPr>
      </p:pic>
      <p:pic>
        <p:nvPicPr>
          <p:cNvPr id="816" name="Google Shape;816;p102"/>
          <p:cNvPicPr preferRelativeResize="0"/>
          <p:nvPr/>
        </p:nvPicPr>
        <p:blipFill>
          <a:blip r:embed="rId4">
            <a:alphaModFix/>
          </a:blip>
          <a:stretch>
            <a:fillRect/>
          </a:stretch>
        </p:blipFill>
        <p:spPr>
          <a:xfrm>
            <a:off x="4572000" y="197473"/>
            <a:ext cx="2151151" cy="1725525"/>
          </a:xfrm>
          <a:prstGeom prst="rect">
            <a:avLst/>
          </a:prstGeom>
          <a:noFill/>
          <a:ln>
            <a:noFill/>
          </a:ln>
        </p:spPr>
      </p:pic>
      <p:pic>
        <p:nvPicPr>
          <p:cNvPr id="817" name="Google Shape;817;p102"/>
          <p:cNvPicPr preferRelativeResize="0"/>
          <p:nvPr/>
        </p:nvPicPr>
        <p:blipFill>
          <a:blip r:embed="rId5">
            <a:alphaModFix/>
          </a:blip>
          <a:stretch>
            <a:fillRect/>
          </a:stretch>
        </p:blipFill>
        <p:spPr>
          <a:xfrm>
            <a:off x="6920724" y="1452850"/>
            <a:ext cx="2047026" cy="1613150"/>
          </a:xfrm>
          <a:prstGeom prst="rect">
            <a:avLst/>
          </a:prstGeom>
          <a:noFill/>
          <a:ln>
            <a:noFill/>
          </a:ln>
        </p:spPr>
      </p:pic>
      <p:pic>
        <p:nvPicPr>
          <p:cNvPr id="818" name="Google Shape;818;p102"/>
          <p:cNvPicPr preferRelativeResize="0"/>
          <p:nvPr/>
        </p:nvPicPr>
        <p:blipFill>
          <a:blip r:embed="rId6">
            <a:alphaModFix/>
          </a:blip>
          <a:stretch>
            <a:fillRect/>
          </a:stretch>
        </p:blipFill>
        <p:spPr>
          <a:xfrm>
            <a:off x="4275425" y="3112425"/>
            <a:ext cx="2694424" cy="1955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103"/>
          <p:cNvPicPr preferRelativeResize="0"/>
          <p:nvPr/>
        </p:nvPicPr>
        <p:blipFill>
          <a:blip r:embed="rId3">
            <a:alphaModFix/>
          </a:blip>
          <a:stretch>
            <a:fillRect/>
          </a:stretch>
        </p:blipFill>
        <p:spPr>
          <a:xfrm>
            <a:off x="171200" y="790725"/>
            <a:ext cx="3037125" cy="3562060"/>
          </a:xfrm>
          <a:prstGeom prst="rect">
            <a:avLst/>
          </a:prstGeom>
          <a:noFill/>
          <a:ln>
            <a:noFill/>
          </a:ln>
        </p:spPr>
      </p:pic>
      <p:pic>
        <p:nvPicPr>
          <p:cNvPr id="824" name="Google Shape;824;p103"/>
          <p:cNvPicPr preferRelativeResize="0"/>
          <p:nvPr/>
        </p:nvPicPr>
        <p:blipFill>
          <a:blip r:embed="rId4">
            <a:alphaModFix/>
          </a:blip>
          <a:stretch>
            <a:fillRect/>
          </a:stretch>
        </p:blipFill>
        <p:spPr>
          <a:xfrm>
            <a:off x="3360725" y="152400"/>
            <a:ext cx="5606990" cy="4446923"/>
          </a:xfrm>
          <a:prstGeom prst="rect">
            <a:avLst/>
          </a:prstGeom>
          <a:noFill/>
          <a:ln>
            <a:noFill/>
          </a:ln>
        </p:spPr>
      </p:pic>
      <p:pic>
        <p:nvPicPr>
          <p:cNvPr id="825" name="Google Shape;825;p103"/>
          <p:cNvPicPr preferRelativeResize="0"/>
          <p:nvPr/>
        </p:nvPicPr>
        <p:blipFill>
          <a:blip r:embed="rId5">
            <a:alphaModFix/>
          </a:blip>
          <a:stretch>
            <a:fillRect/>
          </a:stretch>
        </p:blipFill>
        <p:spPr>
          <a:xfrm>
            <a:off x="4167525" y="4714148"/>
            <a:ext cx="4525369" cy="239377"/>
          </a:xfrm>
          <a:prstGeom prst="rect">
            <a:avLst/>
          </a:prstGeom>
          <a:noFill/>
          <a:ln>
            <a:noFill/>
          </a:ln>
        </p:spPr>
      </p:pic>
      <p:sp>
        <p:nvSpPr>
          <p:cNvPr id="826" name="Google Shape;826;p103"/>
          <p:cNvSpPr txBox="1"/>
          <p:nvPr/>
        </p:nvSpPr>
        <p:spPr>
          <a:xfrm>
            <a:off x="291500" y="4384925"/>
            <a:ext cx="344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Logistic Regression Weighted F1: 0.74</a:t>
            </a:r>
            <a:endParaRPr b="1"/>
          </a:p>
          <a:p>
            <a:pPr indent="0" lvl="0" marL="0" rtl="0" algn="l">
              <a:spcBef>
                <a:spcPts val="0"/>
              </a:spcBef>
              <a:spcAft>
                <a:spcPts val="0"/>
              </a:spcAft>
              <a:buNone/>
            </a:pPr>
            <a:r>
              <a:rPr b="1" lang="en"/>
              <a:t>Naive-Bayes Weighted F1: 0.78</a:t>
            </a:r>
            <a:endParaRPr b="1"/>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pic>
        <p:nvPicPr>
          <p:cNvPr id="831" name="Google Shape;831;p104"/>
          <p:cNvPicPr preferRelativeResize="0"/>
          <p:nvPr/>
        </p:nvPicPr>
        <p:blipFill>
          <a:blip r:embed="rId3">
            <a:alphaModFix/>
          </a:blip>
          <a:stretch>
            <a:fillRect/>
          </a:stretch>
        </p:blipFill>
        <p:spPr>
          <a:xfrm>
            <a:off x="180600" y="613125"/>
            <a:ext cx="2952750" cy="3638550"/>
          </a:xfrm>
          <a:prstGeom prst="rect">
            <a:avLst/>
          </a:prstGeom>
          <a:noFill/>
          <a:ln>
            <a:noFill/>
          </a:ln>
        </p:spPr>
      </p:pic>
      <p:pic>
        <p:nvPicPr>
          <p:cNvPr id="832" name="Google Shape;832;p104"/>
          <p:cNvPicPr preferRelativeResize="0"/>
          <p:nvPr/>
        </p:nvPicPr>
        <p:blipFill>
          <a:blip r:embed="rId4">
            <a:alphaModFix/>
          </a:blip>
          <a:stretch>
            <a:fillRect/>
          </a:stretch>
        </p:blipFill>
        <p:spPr>
          <a:xfrm>
            <a:off x="3285750" y="152400"/>
            <a:ext cx="5604195" cy="4456348"/>
          </a:xfrm>
          <a:prstGeom prst="rect">
            <a:avLst/>
          </a:prstGeom>
          <a:noFill/>
          <a:ln>
            <a:noFill/>
          </a:ln>
        </p:spPr>
      </p:pic>
      <p:pic>
        <p:nvPicPr>
          <p:cNvPr id="833" name="Google Shape;833;p104"/>
          <p:cNvPicPr preferRelativeResize="0"/>
          <p:nvPr/>
        </p:nvPicPr>
        <p:blipFill>
          <a:blip r:embed="rId5">
            <a:alphaModFix/>
          </a:blip>
          <a:stretch>
            <a:fillRect/>
          </a:stretch>
        </p:blipFill>
        <p:spPr>
          <a:xfrm>
            <a:off x="2127050" y="4710975"/>
            <a:ext cx="4969174" cy="3083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5"/>
          <p:cNvSpPr txBox="1"/>
          <p:nvPr/>
        </p:nvSpPr>
        <p:spPr>
          <a:xfrm>
            <a:off x="1967400" y="1968950"/>
            <a:ext cx="5209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BERT MODEL</a:t>
            </a:r>
            <a:endParaRPr sz="5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106"/>
          <p:cNvPicPr preferRelativeResize="0"/>
          <p:nvPr/>
        </p:nvPicPr>
        <p:blipFill>
          <a:blip r:embed="rId3">
            <a:alphaModFix/>
          </a:blip>
          <a:stretch>
            <a:fillRect/>
          </a:stretch>
        </p:blipFill>
        <p:spPr>
          <a:xfrm>
            <a:off x="712963" y="455937"/>
            <a:ext cx="7718075" cy="423162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7"/>
          <p:cNvSpPr txBox="1"/>
          <p:nvPr/>
        </p:nvSpPr>
        <p:spPr>
          <a:xfrm>
            <a:off x="1411725" y="4502850"/>
            <a:ext cx="687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then can use BERT to predict the labels of all 822 molecules → this will then have to be manually checked by the wet lab team for accuracy  </a:t>
            </a:r>
            <a:endParaRPr/>
          </a:p>
        </p:txBody>
      </p:sp>
      <p:pic>
        <p:nvPicPr>
          <p:cNvPr id="849" name="Google Shape;849;p107"/>
          <p:cNvPicPr preferRelativeResize="0"/>
          <p:nvPr/>
        </p:nvPicPr>
        <p:blipFill>
          <a:blip r:embed="rId3">
            <a:alphaModFix/>
          </a:blip>
          <a:stretch>
            <a:fillRect/>
          </a:stretch>
        </p:blipFill>
        <p:spPr>
          <a:xfrm>
            <a:off x="331800" y="660200"/>
            <a:ext cx="4870301" cy="3176275"/>
          </a:xfrm>
          <a:prstGeom prst="rect">
            <a:avLst/>
          </a:prstGeom>
          <a:noFill/>
          <a:ln>
            <a:noFill/>
          </a:ln>
        </p:spPr>
      </p:pic>
      <p:pic>
        <p:nvPicPr>
          <p:cNvPr id="850" name="Google Shape;850;p107"/>
          <p:cNvPicPr preferRelativeResize="0"/>
          <p:nvPr/>
        </p:nvPicPr>
        <p:blipFill>
          <a:blip r:embed="rId4">
            <a:alphaModFix/>
          </a:blip>
          <a:stretch>
            <a:fillRect/>
          </a:stretch>
        </p:blipFill>
        <p:spPr>
          <a:xfrm>
            <a:off x="5392101" y="695913"/>
            <a:ext cx="3637099" cy="310484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08"/>
          <p:cNvSpPr txBox="1"/>
          <p:nvPr/>
        </p:nvSpPr>
        <p:spPr>
          <a:xfrm>
            <a:off x="1411725" y="4502850"/>
            <a:ext cx="68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81% accuracy on original molecules but it was trained on those molecules</a:t>
            </a:r>
            <a:endParaRPr/>
          </a:p>
        </p:txBody>
      </p:sp>
      <p:pic>
        <p:nvPicPr>
          <p:cNvPr id="856" name="Google Shape;856;p108"/>
          <p:cNvPicPr preferRelativeResize="0"/>
          <p:nvPr/>
        </p:nvPicPr>
        <p:blipFill>
          <a:blip r:embed="rId3">
            <a:alphaModFix/>
          </a:blip>
          <a:stretch>
            <a:fillRect/>
          </a:stretch>
        </p:blipFill>
        <p:spPr>
          <a:xfrm>
            <a:off x="256650" y="1832150"/>
            <a:ext cx="8839202" cy="109079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09"/>
          <p:cNvSpPr txBox="1"/>
          <p:nvPr/>
        </p:nvSpPr>
        <p:spPr>
          <a:xfrm>
            <a:off x="1967400" y="1324950"/>
            <a:ext cx="52092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BERT Optimization (3/12/2023)</a:t>
            </a:r>
            <a:endParaRPr sz="5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0"/>
          <p:cNvSpPr txBox="1"/>
          <p:nvPr/>
        </p:nvSpPr>
        <p:spPr>
          <a:xfrm>
            <a:off x="417873" y="1129775"/>
            <a:ext cx="7004700" cy="3471000"/>
          </a:xfrm>
          <a:prstGeom prst="rect">
            <a:avLst/>
          </a:prstGeom>
          <a:noFill/>
          <a:ln>
            <a:noFill/>
          </a:ln>
        </p:spPr>
        <p:txBody>
          <a:bodyPr anchorCtr="0" anchor="t" bIns="34275" lIns="68575" spcFirstLastPara="1" rIns="68575" wrap="square" tIns="34275">
            <a:spAutoFit/>
          </a:bodyPr>
          <a:lstStyle/>
          <a:p>
            <a:pPr indent="-222250" lvl="0" marL="215900" marR="0" rtl="0" algn="l">
              <a:spcBef>
                <a:spcPts val="0"/>
              </a:spcBef>
              <a:spcAft>
                <a:spcPts val="0"/>
              </a:spcAft>
              <a:buClr>
                <a:schemeClr val="dk1"/>
              </a:buClr>
              <a:buSzPts val="1700"/>
              <a:buFont typeface="Arial"/>
              <a:buChar char="•"/>
            </a:pPr>
            <a:r>
              <a:rPr b="0" i="0" lang="en" sz="1700" u="none" cap="none" strike="noStrike">
                <a:solidFill>
                  <a:schemeClr val="dk1"/>
                </a:solidFill>
                <a:latin typeface="Calibri"/>
                <a:ea typeface="Calibri"/>
                <a:cs typeface="Calibri"/>
                <a:sym typeface="Calibri"/>
              </a:rPr>
              <a:t>Goes through corpus and uses previously known (manually labelled molecules) to get sentences with a promoter and sentences with an inhibitor </a:t>
            </a:r>
            <a:endParaRPr sz="1100"/>
          </a:p>
          <a:p>
            <a:pPr indent="-222250" lvl="0" marL="215900" marR="0" rtl="0" algn="l">
              <a:spcBef>
                <a:spcPts val="0"/>
              </a:spcBef>
              <a:spcAft>
                <a:spcPts val="0"/>
              </a:spcAft>
              <a:buClr>
                <a:schemeClr val="dk1"/>
              </a:buClr>
              <a:buSzPts val="1700"/>
              <a:buFont typeface="Arial"/>
              <a:buChar char="•"/>
            </a:pPr>
            <a:r>
              <a:rPr b="0" i="0" lang="en" sz="1700" u="none" cap="none" strike="noStrike">
                <a:solidFill>
                  <a:schemeClr val="dk1"/>
                </a:solidFill>
                <a:latin typeface="Calibri"/>
                <a:ea typeface="Calibri"/>
                <a:cs typeface="Calibri"/>
                <a:sym typeface="Calibri"/>
              </a:rPr>
              <a:t>Presumably, these sentences have unique characteristics for promoters vs inhibitors that an ML model could learn to recognize </a:t>
            </a:r>
            <a:endParaRPr sz="1100"/>
          </a:p>
          <a:p>
            <a:pPr indent="-222250" lvl="0" marL="215900" marR="0" rtl="0" algn="l">
              <a:spcBef>
                <a:spcPts val="0"/>
              </a:spcBef>
              <a:spcAft>
                <a:spcPts val="0"/>
              </a:spcAft>
              <a:buClr>
                <a:schemeClr val="dk1"/>
              </a:buClr>
              <a:buSzPts val="1700"/>
              <a:buFont typeface="Arial"/>
              <a:buChar char="•"/>
            </a:pPr>
            <a:r>
              <a:rPr b="0" i="0" lang="en" sz="1700" u="none" cap="none" strike="noStrike">
                <a:solidFill>
                  <a:schemeClr val="dk1"/>
                </a:solidFill>
                <a:latin typeface="Calibri"/>
                <a:ea typeface="Calibri"/>
                <a:cs typeface="Calibri"/>
                <a:sym typeface="Calibri"/>
              </a:rPr>
              <a:t>Train a BERT model with input of these promoter sentences, inhibitor sentences, and also sentences with neither and output as the class of molecule that sentence is representing </a:t>
            </a:r>
            <a:endParaRPr sz="1100"/>
          </a:p>
          <a:p>
            <a:pPr indent="-222250" lvl="0" marL="215900" marR="0" rtl="0" algn="l">
              <a:spcBef>
                <a:spcPts val="0"/>
              </a:spcBef>
              <a:spcAft>
                <a:spcPts val="0"/>
              </a:spcAft>
              <a:buClr>
                <a:schemeClr val="dk1"/>
              </a:buClr>
              <a:buSzPts val="1700"/>
              <a:buFont typeface="Arial"/>
              <a:buChar char="•"/>
            </a:pPr>
            <a:r>
              <a:rPr b="0" i="0" lang="en" sz="1700" u="none" cap="none" strike="noStrike">
                <a:solidFill>
                  <a:schemeClr val="dk1"/>
                </a:solidFill>
                <a:latin typeface="Calibri"/>
                <a:ea typeface="Calibri"/>
                <a:cs typeface="Calibri"/>
                <a:sym typeface="Calibri"/>
              </a:rPr>
              <a:t>Now go through the corupus and pull sentences with unknown molecules and using the sentences have our trained BERT model label those sentences as promoter or inhibitor or neither</a:t>
            </a:r>
            <a:endParaRPr sz="1100"/>
          </a:p>
          <a:p>
            <a:pPr indent="-222250" lvl="0" marL="215900" marR="0" rtl="0" algn="l">
              <a:spcBef>
                <a:spcPts val="0"/>
              </a:spcBef>
              <a:spcAft>
                <a:spcPts val="0"/>
              </a:spcAft>
              <a:buClr>
                <a:schemeClr val="dk1"/>
              </a:buClr>
              <a:buSzPts val="1700"/>
              <a:buFont typeface="Arial"/>
              <a:buChar char="•"/>
            </a:pPr>
            <a:r>
              <a:rPr b="0" i="0" lang="en" sz="1700" u="none" cap="none" strike="noStrike">
                <a:solidFill>
                  <a:schemeClr val="dk1"/>
                </a:solidFill>
                <a:latin typeface="Calibri"/>
                <a:ea typeface="Calibri"/>
                <a:cs typeface="Calibri"/>
                <a:sym typeface="Calibri"/>
              </a:rPr>
              <a:t>Based on their respective sentence labels classify unknown molecules as promoter or inhibitor or neither</a:t>
            </a:r>
            <a:endParaRPr sz="1100"/>
          </a:p>
        </p:txBody>
      </p:sp>
      <p:sp>
        <p:nvSpPr>
          <p:cNvPr id="867" name="Google Shape;867;p110"/>
          <p:cNvSpPr txBox="1"/>
          <p:nvPr/>
        </p:nvSpPr>
        <p:spPr>
          <a:xfrm>
            <a:off x="269673" y="273350"/>
            <a:ext cx="5909700" cy="65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3800" u="none" cap="none" strike="noStrike">
                <a:solidFill>
                  <a:schemeClr val="dk1"/>
                </a:solidFill>
                <a:latin typeface="Calibri"/>
                <a:ea typeface="Calibri"/>
                <a:cs typeface="Calibri"/>
                <a:sym typeface="Calibri"/>
              </a:rPr>
              <a:t>Current BERT Workflow</a:t>
            </a:r>
            <a:endParaRPr sz="11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1"/>
          <p:cNvSpPr txBox="1"/>
          <p:nvPr/>
        </p:nvSpPr>
        <p:spPr>
          <a:xfrm>
            <a:off x="417882" y="1301803"/>
            <a:ext cx="5613300" cy="1454700"/>
          </a:xfrm>
          <a:prstGeom prst="rect">
            <a:avLst/>
          </a:prstGeom>
          <a:noFill/>
          <a:ln>
            <a:noFill/>
          </a:ln>
        </p:spPr>
        <p:txBody>
          <a:bodyPr anchorCtr="0" anchor="t" bIns="34275" lIns="68575" spcFirstLastPara="1" rIns="68575" wrap="square" tIns="34275">
            <a:spAutoFit/>
          </a:bodyPr>
          <a:lstStyle/>
          <a:p>
            <a:pPr indent="-342900" lvl="0" marL="342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1279 sentences with only promoters</a:t>
            </a:r>
            <a:endParaRPr sz="1100"/>
          </a:p>
          <a:p>
            <a:pPr indent="-342900" lvl="0" marL="342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2631 sentences with only inhibitors</a:t>
            </a:r>
            <a:endParaRPr sz="1100"/>
          </a:p>
          <a:p>
            <a:pPr indent="-342900" lvl="0" marL="342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5000 </a:t>
            </a:r>
            <a:r>
              <a:rPr i="1" lang="en" sz="1800">
                <a:solidFill>
                  <a:schemeClr val="dk1"/>
                </a:solidFill>
                <a:latin typeface="Calibri"/>
                <a:ea typeface="Calibri"/>
                <a:cs typeface="Calibri"/>
                <a:sym typeface="Calibri"/>
              </a:rPr>
              <a:t>randomly selected </a:t>
            </a:r>
            <a:r>
              <a:rPr lang="en" sz="1800">
                <a:solidFill>
                  <a:schemeClr val="dk1"/>
                </a:solidFill>
                <a:latin typeface="Calibri"/>
                <a:ea typeface="Calibri"/>
                <a:cs typeface="Calibri"/>
                <a:sym typeface="Calibri"/>
              </a:rPr>
              <a:t>sentences in the corpus with neither a promoter or inhibitor</a:t>
            </a:r>
            <a:br>
              <a:rPr lang="e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873" name="Google Shape;873;p111"/>
          <p:cNvSpPr txBox="1"/>
          <p:nvPr/>
        </p:nvSpPr>
        <p:spPr>
          <a:xfrm>
            <a:off x="417873" y="483425"/>
            <a:ext cx="6406200" cy="65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3800">
                <a:solidFill>
                  <a:schemeClr val="dk1"/>
                </a:solidFill>
                <a:latin typeface="Calibri"/>
                <a:ea typeface="Calibri"/>
                <a:cs typeface="Calibri"/>
                <a:sym typeface="Calibri"/>
              </a:rPr>
              <a:t>BERT Model Training Data</a:t>
            </a:r>
            <a:endParaRPr sz="1100"/>
          </a:p>
        </p:txBody>
      </p:sp>
      <p:sp>
        <p:nvSpPr>
          <p:cNvPr id="874" name="Google Shape;874;p111"/>
          <p:cNvSpPr txBox="1"/>
          <p:nvPr/>
        </p:nvSpPr>
        <p:spPr>
          <a:xfrm>
            <a:off x="417882" y="3274335"/>
            <a:ext cx="1824900" cy="222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Num Classes = 3</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Epochs = 10</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Train-test split = 20%</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Batch Size = 32 </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Optimizer = AdamW</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LR = 1e-5 </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Weight_decay = 0.01</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